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405" r:id="rId3"/>
    <p:sldId id="375" r:id="rId5"/>
    <p:sldId id="376" r:id="rId6"/>
    <p:sldId id="377" r:id="rId7"/>
    <p:sldId id="378" r:id="rId8"/>
    <p:sldId id="379" r:id="rId9"/>
    <p:sldId id="381" r:id="rId10"/>
    <p:sldId id="380" r:id="rId11"/>
    <p:sldId id="390" r:id="rId12"/>
    <p:sldId id="395" r:id="rId13"/>
    <p:sldId id="389" r:id="rId14"/>
    <p:sldId id="393" r:id="rId15"/>
    <p:sldId id="388" r:id="rId16"/>
    <p:sldId id="387" r:id="rId17"/>
    <p:sldId id="386" r:id="rId18"/>
    <p:sldId id="402" r:id="rId19"/>
    <p:sldId id="404" r:id="rId20"/>
  </p:sldIdLst>
  <p:sldSz cx="9144000" cy="5143500"/>
  <p:notesSz cx="6858000" cy="9144000"/>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ric Tao" initials="" lastIdx="1" clrIdx="0"/>
  <p:cmAuthor id="1" name="Feifei Ma" initials="" lastIdx="3" clrIdx="1"/>
  <p:cmAuthor id="2" name="Yihao Zhang" initials="" lastIdx="6" clrIdx="2"/>
  <p:cmAuthor id="3" name="Zhongtian Xu" initials="" lastIdx="1" clrIdx="3"/>
  <p:cmAuthor id="4" name="Lita APP" initials="" lastIdx="2"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g228dee1d198_1_2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28dee1d198_1_2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0" name="Shape 350"/>
        <p:cNvGrpSpPr/>
        <p:nvPr/>
      </p:nvGrpSpPr>
      <p:grpSpPr>
        <a:xfrm>
          <a:off x="0" y="0"/>
          <a:ext cx="0" cy="0"/>
          <a:chOff x="0" y="0"/>
          <a:chExt cx="0" cy="0"/>
        </a:xfrm>
      </p:grpSpPr>
      <p:sp>
        <p:nvSpPr>
          <p:cNvPr id="351" name="Google Shape;351;g243d643d0df_0_5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43d643d0df_0_5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Here’s an example of using Google Sign-In with a web app. This uses the option to sign in with a redirect to Google’s login page. Using a redirect is the preferred method on mobile devices.</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However, one thing to note here is that a redirect doesn’t work on browsers that block third-party cookies. Luckily, there are solutions to this that provide a link.</a:t>
            </a:r>
            <a:endParaRPr sz="1800">
              <a:solidFill>
                <a:srgbClr val="222222"/>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4b2a43fa2f_0_20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b2a43fa2f_0_20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my first bit of advice about authentication…is to use it. Have a policy that ensures the security of app data–and of user data–by verifying your users’ identities, and implement the right technology that matches your policy.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what are your options?</a:t>
            </a:r>
            <a:endParaRPr lang="en-GB">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0" name="Shape 350"/>
        <p:cNvGrpSpPr/>
        <p:nvPr/>
      </p:nvGrpSpPr>
      <p:grpSpPr>
        <a:xfrm>
          <a:off x="0" y="0"/>
          <a:ext cx="0" cy="0"/>
          <a:chOff x="0" y="0"/>
          <a:chExt cx="0" cy="0"/>
        </a:xfrm>
      </p:grpSpPr>
      <p:sp>
        <p:nvSpPr>
          <p:cNvPr id="351" name="Google Shape;351;g243d643d0df_0_5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43d643d0df_0_5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Here’s an example of using Google Sign-In with a web app. This uses the option to sign in with a redirect to Google’s login page. Using a redirect is the preferred method on mobile devices.</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However, one thing to note here is that a redirect doesn’t work on browsers that block third-party cookies. Luckily, there are solutions to this that provide a link.</a:t>
            </a:r>
            <a:endParaRPr sz="1800">
              <a:solidFill>
                <a:srgbClr val="222222"/>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4b2a43fa2f_0_20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b2a43fa2f_0_20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my first bit of advice about authentication…is to use it. Have a policy that ensures the security of app data–and of user data–by verifying your users’ identities, and implement the right technology that matches your policy.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what are your options?</a:t>
            </a:r>
            <a:endParaRPr lang="en-GB">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4b2a43fa2f_0_20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b2a43fa2f_0_20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my first bit of advice about authentication…is to use it. Have a policy that ensures the security of app data–and of user data–by verifying your users’ identities, and implement the right technology that matches your policy.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what are your options?</a:t>
            </a:r>
            <a:endParaRPr lang="en-GB">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4b2a43fa2f_0_20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b2a43fa2f_0_20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my first bit of advice about authentication…is to use it. Have a policy that ensures the security of app data–and of user data–by verifying your users’ identities, and implement the right technology that matches your policy.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what are your options?</a:t>
            </a:r>
            <a:endParaRPr lang="en-GB">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4b2a43fa2f_0_20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b2a43fa2f_0_20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my first bit of advice about authentication…is to use it. Have a policy that ensures the security of app data–and of user data–by verifying your users’ identities, and implement the right technology that matches your policy.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what are your options?</a:t>
            </a:r>
            <a:endParaRPr lang="en-GB">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7" name="Shape 417"/>
        <p:cNvGrpSpPr/>
        <p:nvPr/>
      </p:nvGrpSpPr>
      <p:grpSpPr>
        <a:xfrm>
          <a:off x="0" y="0"/>
          <a:ext cx="0" cy="0"/>
          <a:chOff x="0" y="0"/>
          <a:chExt cx="0" cy="0"/>
        </a:xfrm>
      </p:grpSpPr>
      <p:sp>
        <p:nvSpPr>
          <p:cNvPr id="418" name="Google Shape;418;g243d643d0df_0_6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43d643d0df_0_6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And I hope you get lots of users to authenticate! Millions of them! Make sure that each of them has a seamless–and secure–login experience for your Firebase app.</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Thanks for listening - stay safe and secure!</a:t>
            </a:r>
            <a:endParaRPr lang="en-GB">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4b2a43fa2f_0_20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b2a43fa2f_0_20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my first bit of advice about authentication…is to use it. Have a policy that ensures the security of app data–and of user data–by verifying your users’ identities, and implement the right technology that matches your policy.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what are your options?</a:t>
            </a:r>
            <a:endParaRPr lang="en-GB">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4b2a43fa2f_0_20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b2a43fa2f_0_20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my first bit of advice about authentication…is to use it. Have a policy that ensures the security of app data–and of user data–by verifying your users’ identities, and implement the right technology that matches your policy.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what are your options?</a:t>
            </a:r>
            <a:endParaRPr lang="en-GB">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4b2a43fa2f_0_20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b2a43fa2f_0_20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my first bit of advice about authentication…is to use it. Have a policy that ensures the security of app data–and of user data–by verifying your users’ identities, and implement the right technology that matches your policy.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what are your options?</a:t>
            </a:r>
            <a:endParaRPr lang="en-GB">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4b2a43fa2f_0_20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b2a43fa2f_0_20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my first bit of advice about authentication…is to use it. Have a policy that ensures the security of app data–and of user data–by verifying your users’ identities, and implement the right technology that matches your policy.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what are your options?</a:t>
            </a:r>
            <a:endParaRPr lang="en-GB">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4b2a43fa2f_0_20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b2a43fa2f_0_20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my first bit of advice about authentication…is to use it. Have a policy that ensures the security of app data–and of user data–by verifying your users’ identities, and implement the right technology that matches your policy.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what are your options?</a:t>
            </a:r>
            <a:endParaRPr lang="en-GB">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3" name="Shape 343"/>
        <p:cNvGrpSpPr/>
        <p:nvPr/>
      </p:nvGrpSpPr>
      <p:grpSpPr>
        <a:xfrm>
          <a:off x="0" y="0"/>
          <a:ext cx="0" cy="0"/>
          <a:chOff x="0" y="0"/>
          <a:chExt cx="0" cy="0"/>
        </a:xfrm>
      </p:grpSpPr>
      <p:sp>
        <p:nvSpPr>
          <p:cNvPr id="344" name="Google Shape;344;g243d643d0df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43d643d0df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Which should you use? Well, it makes sense to use the identity provider that matches its respective platform. So… Google Sign-In for Android and Sign in with Apple for iOS, for example. Keep in mind, though, that if you support one of these mechanisms for your app on one platform, you should also support that same mechanism on all the other platforms your app runs on, too. Otherwise, a user who has an Android phone and an iPad might not be able to sign in to your app on all of their devices!</a:t>
            </a:r>
            <a:endParaRPr lang="en-GB">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0" name="Shape 350"/>
        <p:cNvGrpSpPr/>
        <p:nvPr/>
      </p:nvGrpSpPr>
      <p:grpSpPr>
        <a:xfrm>
          <a:off x="0" y="0"/>
          <a:ext cx="0" cy="0"/>
          <a:chOff x="0" y="0"/>
          <a:chExt cx="0" cy="0"/>
        </a:xfrm>
      </p:grpSpPr>
      <p:sp>
        <p:nvSpPr>
          <p:cNvPr id="351" name="Google Shape;351;g243d643d0df_0_5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43d643d0df_0_5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Here’s an example of using Google Sign-In with a web app. This uses the option to sign in with a redirect to Google’s login page. Using a redirect is the preferred method on mobile devices.</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However, one thing to note here is that a redirect doesn’t work on browsers that block third-party cookies. Luckily, there are solutions to this that provide a link.</a:t>
            </a:r>
            <a:endParaRPr sz="1800">
              <a:solidFill>
                <a:srgbClr val="222222"/>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14b2a43fa2f_0_20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4b2a43fa2f_0_20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my first bit of advice about authentication…is to use it. Have a policy that ensures the security of app data–and of user data–by verifying your users’ identities, and implement the right technology that matches your policy.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So, what are your options?</a:t>
            </a:r>
            <a:endParaRPr lang="en-GB">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slide">
  <p:cSld name="TITLE_1_2_1_1_1_1_1_1_1_1_1_1">
    <p:bg>
      <p:bgPr>
        <a:solidFill>
          <a:srgbClr val="29384C"/>
        </a:solidFill>
        <a:effectLst/>
      </p:bgPr>
    </p:bg>
    <p:spTree>
      <p:nvGrpSpPr>
        <p:cNvPr id="138" name="Shape 138"/>
        <p:cNvGrpSpPr/>
        <p:nvPr/>
      </p:nvGrpSpPr>
      <p:grpSpPr>
        <a:xfrm>
          <a:off x="0" y="0"/>
          <a:ext cx="0" cy="0"/>
          <a:chOff x="0" y="0"/>
          <a:chExt cx="0" cy="0"/>
        </a:xfrm>
      </p:grpSpPr>
      <p:pic>
        <p:nvPicPr>
          <p:cNvPr id="139" name="Google Shape;139;p42"/>
          <p:cNvPicPr preferRelativeResize="0"/>
          <p:nvPr/>
        </p:nvPicPr>
        <p:blipFill rotWithShape="1">
          <a:blip r:embed="rId2"/>
          <a:srcRect l="-3205" t="-9601" r="53513" b="-49356"/>
          <a:stretch>
            <a:fillRect/>
          </a:stretch>
        </p:blipFill>
        <p:spPr>
          <a:xfrm>
            <a:off x="161600" y="4832175"/>
            <a:ext cx="740664" cy="23145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White E1 Basic Text Blue 1 1 1 1 1 1 1 2">
  <p:cSld name="TITLE_1_2_1_1_1_1_1_1_1_2">
    <p:bg>
      <p:bgPr>
        <a:solidFill>
          <a:srgbClr val="0075EF"/>
        </a:solidFill>
        <a:effectLst/>
      </p:bgPr>
    </p:bg>
    <p:spTree>
      <p:nvGrpSpPr>
        <p:cNvPr id="104" name="Shape 104"/>
        <p:cNvGrpSpPr/>
        <p:nvPr/>
      </p:nvGrpSpPr>
      <p:grpSpPr>
        <a:xfrm>
          <a:off x="0" y="0"/>
          <a:ext cx="0" cy="0"/>
          <a:chOff x="0" y="0"/>
          <a:chExt cx="0" cy="0"/>
        </a:xfrm>
      </p:grpSpPr>
      <p:pic>
        <p:nvPicPr>
          <p:cNvPr id="105" name="Google Shape;105;p31"/>
          <p:cNvPicPr preferRelativeResize="0"/>
          <p:nvPr/>
        </p:nvPicPr>
        <p:blipFill rotWithShape="1">
          <a:blip r:embed="rId2"/>
          <a:srcRect l="-3205" t="-9601" r="53513" b="-49356"/>
          <a:stretch>
            <a:fillRect/>
          </a:stretch>
        </p:blipFill>
        <p:spPr>
          <a:xfrm>
            <a:off x="161600" y="4832175"/>
            <a:ext cx="740664" cy="23145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ite H1 Product Grouping Blue">
  <p:cSld name="TITLE_2_3_1_1_1_1_1_1_1_1">
    <p:bg>
      <p:bgPr>
        <a:solidFill>
          <a:srgbClr val="E5EFFF"/>
        </a:solidFill>
        <a:effectLst/>
      </p:bgPr>
    </p:bg>
    <p:spTree>
      <p:nvGrpSpPr>
        <p:cNvPr id="58" name="Shape 58"/>
        <p:cNvGrpSpPr/>
        <p:nvPr/>
      </p:nvGrpSpPr>
      <p:grpSpPr>
        <a:xfrm>
          <a:off x="0" y="0"/>
          <a:ext cx="0" cy="0"/>
          <a:chOff x="0" y="0"/>
          <a:chExt cx="0" cy="0"/>
        </a:xfrm>
      </p:grpSpPr>
      <p:pic>
        <p:nvPicPr>
          <p:cNvPr id="59" name="Google Shape;59;p15"/>
          <p:cNvPicPr preferRelativeResize="0"/>
          <p:nvPr/>
        </p:nvPicPr>
        <p:blipFill rotWithShape="1">
          <a:blip r:embed="rId2"/>
          <a:srcRect r="53810"/>
          <a:stretch>
            <a:fillRect/>
          </a:stretch>
        </p:blipFill>
        <p:spPr>
          <a:xfrm>
            <a:off x="187125" y="4832175"/>
            <a:ext cx="740664" cy="16459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hite E1 Basic Text Blue 1 1 1 1 1 1 1 3 2">
  <p:cSld name="TITLE_1_2_1_1_1_1_1_1_1_3_2">
    <p:bg>
      <p:bgPr>
        <a:solidFill>
          <a:schemeClr val="lt1"/>
        </a:solidFill>
        <a:effectLst/>
      </p:bgPr>
    </p:bg>
    <p:spTree>
      <p:nvGrpSpPr>
        <p:cNvPr id="94" name="Shape 94"/>
        <p:cNvGrpSpPr/>
        <p:nvPr/>
      </p:nvGrpSpPr>
      <p:grpSpPr>
        <a:xfrm>
          <a:off x="0" y="0"/>
          <a:ext cx="0" cy="0"/>
          <a:chOff x="0" y="0"/>
          <a:chExt cx="0" cy="0"/>
        </a:xfrm>
      </p:grpSpPr>
      <p:sp>
        <p:nvSpPr>
          <p:cNvPr id="95" name="Google Shape;95;p28"/>
          <p:cNvSpPr/>
          <p:nvPr/>
        </p:nvSpPr>
        <p:spPr>
          <a:xfrm>
            <a:off x="-125" y="1081450"/>
            <a:ext cx="9144000" cy="4070100"/>
          </a:xfrm>
          <a:prstGeom prst="rect">
            <a:avLst/>
          </a:prstGeom>
          <a:solidFill>
            <a:srgbClr val="0075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96" name="Google Shape;96;p28"/>
          <p:cNvPicPr preferRelativeResize="0"/>
          <p:nvPr/>
        </p:nvPicPr>
        <p:blipFill rotWithShape="1">
          <a:blip r:embed="rId2"/>
          <a:srcRect l="-3205" t="-9601" r="53513" b="-49356"/>
          <a:stretch>
            <a:fillRect/>
          </a:stretch>
        </p:blipFill>
        <p:spPr>
          <a:xfrm>
            <a:off x="161600" y="4832175"/>
            <a:ext cx="740664" cy="231458"/>
          </a:xfrm>
          <a:prstGeom prst="rect">
            <a:avLst/>
          </a:prstGeom>
          <a:noFill/>
          <a:ln>
            <a:noFill/>
          </a:ln>
        </p:spPr>
      </p:pic>
      <p:pic>
        <p:nvPicPr>
          <p:cNvPr id="97" name="Google Shape;97;p28"/>
          <p:cNvPicPr preferRelativeResize="0"/>
          <p:nvPr/>
        </p:nvPicPr>
        <p:blipFill rotWithShape="1">
          <a:blip r:embed="rId3">
            <a:alphaModFix amt="15000"/>
          </a:blip>
          <a:srcRect t="9809" b="11020"/>
          <a:stretch>
            <a:fillRect/>
          </a:stretch>
        </p:blipFill>
        <p:spPr>
          <a:xfrm>
            <a:off x="-125" y="1093675"/>
            <a:ext cx="9143998" cy="40700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White E1 Basic Text Blue">
  <p:cSld name="TITLE_1_2">
    <p:bg>
      <p:bgPr>
        <a:solidFill>
          <a:srgbClr val="0075EF"/>
        </a:solidFill>
        <a:effectLst/>
      </p:bgPr>
    </p:bg>
    <p:spTree>
      <p:nvGrpSpPr>
        <p:cNvPr id="60" name="Shape 60"/>
        <p:cNvGrpSpPr/>
        <p:nvPr/>
      </p:nvGrpSpPr>
      <p:grpSpPr>
        <a:xfrm>
          <a:off x="0" y="0"/>
          <a:ext cx="0" cy="0"/>
          <a:chOff x="0" y="0"/>
          <a:chExt cx="0" cy="0"/>
        </a:xfrm>
      </p:grpSpPr>
      <p:pic>
        <p:nvPicPr>
          <p:cNvPr id="61" name="Google Shape;61;p16"/>
          <p:cNvPicPr preferRelativeResize="0"/>
          <p:nvPr/>
        </p:nvPicPr>
        <p:blipFill rotWithShape="1">
          <a:blip r:embed="rId2"/>
          <a:srcRect l="-3205" t="-9601" r="53513" b="-49356"/>
          <a:stretch>
            <a:fillRect/>
          </a:stretch>
        </p:blipFill>
        <p:spPr>
          <a:xfrm>
            <a:off x="161600" y="4832175"/>
            <a:ext cx="740664" cy="23145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 Blue">
  <p:cSld name="CUSTOM_1">
    <p:bg>
      <p:bgPr>
        <a:blipFill>
          <a:blip r:embed="rId2"/>
          <a:stretch>
            <a:fillRect/>
          </a:stretch>
        </a:blipFill>
        <a:effectLst/>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 name="Google Shape;15;p3"/>
          <p:cNvSpPr txBox="1"/>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1"/>
              </a:buClr>
              <a:buSzPts val="1600"/>
              <a:buFont typeface="Google Sans"/>
              <a:buNone/>
              <a:defRPr sz="16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5.xml"/><Relationship Id="rId2" Type="http://schemas.openxmlformats.org/officeDocument/2006/relationships/image" Target="../media/image11.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5.xml"/><Relationship Id="rId2" Type="http://schemas.openxmlformats.org/officeDocument/2006/relationships/image" Target="../media/image12.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image" Target="../media/image13.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5.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5.xml"/><Relationship Id="rId2" Type="http://schemas.openxmlformats.org/officeDocument/2006/relationships/image" Target="../media/image1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5.xml"/><Relationship Id="rId2" Type="http://schemas.openxmlformats.org/officeDocument/2006/relationships/image" Target="../media/image6.jpe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5.xml"/><Relationship Id="rId2" Type="http://schemas.openxmlformats.org/officeDocument/2006/relationships/image" Target="../media/image7.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6.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xml"/><Relationship Id="rId2" Type="http://schemas.openxmlformats.org/officeDocument/2006/relationships/image" Target="../media/image10.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944325" y="1875750"/>
            <a:ext cx="45681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US" altLang="zh-CN" sz="4400">
                <a:ln/>
                <a:solidFill>
                  <a:schemeClr val="tx1"/>
                </a:solidFill>
                <a:effectLst>
                  <a:outerShdw blurRad="38100" dist="19050" dir="2700000" algn="tl" rotWithShape="0">
                    <a:schemeClr val="dk1">
                      <a:alpha val="40000"/>
                      <a:alpha val="40000"/>
                    </a:schemeClr>
                  </a:outerShdw>
                </a:effectLst>
                <a:sym typeface="+mn-ea"/>
              </a:rPr>
              <a:t>       Firebase</a:t>
            </a:r>
            <a:br>
              <a:rPr lang="en-US" altLang="zh-CN" sz="4400">
                <a:ln/>
                <a:solidFill>
                  <a:schemeClr val="tx1"/>
                </a:solidFill>
                <a:effectLst>
                  <a:outerShdw blurRad="38100" dist="19050" dir="2700000" algn="tl" rotWithShape="0">
                    <a:schemeClr val="dk1">
                      <a:alpha val="40000"/>
                      <a:alpha val="40000"/>
                    </a:schemeClr>
                  </a:outerShdw>
                </a:effectLst>
                <a:sym typeface="+mn-ea"/>
              </a:rPr>
            </a:br>
            <a:r>
              <a:rPr lang="zh-CN" sz="4400">
                <a:ln/>
                <a:solidFill>
                  <a:schemeClr val="tx1"/>
                </a:solidFill>
                <a:effectLst>
                  <a:outerShdw blurRad="38100" dist="19050" dir="2700000" algn="tl" rotWithShape="0">
                    <a:schemeClr val="dk1">
                      <a:alpha val="40000"/>
                      <a:alpha val="40000"/>
                    </a:schemeClr>
                  </a:outerShdw>
                </a:effectLst>
                <a:sym typeface="+mn-ea"/>
              </a:rPr>
              <a:t>在移动端的应用</a:t>
            </a:r>
            <a:endParaRPr lang="zh-CN" sz="4400">
              <a:ln/>
              <a:solidFill>
                <a:schemeClr val="tx1"/>
              </a:solidFill>
              <a:effectLst>
                <a:outerShdw blurRad="38100" dist="19050" dir="2700000" algn="tl" rotWithShape="0">
                  <a:schemeClr val="dk1">
                    <a:alpha val="40000"/>
                    <a:alpha val="40000"/>
                  </a:schemeClr>
                </a:outerShdw>
              </a:effectLst>
              <a:sym typeface="+mn-ea"/>
            </a:endParaRPr>
          </a:p>
        </p:txBody>
      </p:sp>
      <p:sp>
        <p:nvSpPr>
          <p:cNvPr id="2" name="文本框 1"/>
          <p:cNvSpPr txBox="1"/>
          <p:nvPr/>
        </p:nvSpPr>
        <p:spPr>
          <a:xfrm>
            <a:off x="4427855" y="771525"/>
            <a:ext cx="3054350" cy="293370"/>
          </a:xfrm>
          <a:prstGeom prst="rect">
            <a:avLst/>
          </a:prstGeom>
          <a:noFill/>
        </p:spPr>
        <p:txBody>
          <a:bodyPr wrap="square" rtlCol="0">
            <a:noAutofit/>
          </a:bodyPr>
          <a:p>
            <a:endParaRPr lang="zh-CN" altLang="en-US"/>
          </a:p>
        </p:txBody>
      </p:sp>
      <p:sp>
        <p:nvSpPr>
          <p:cNvPr id="63" name="Google Shape;63;p15"/>
          <p:cNvSpPr txBox="1"/>
          <p:nvPr/>
        </p:nvSpPr>
        <p:spPr>
          <a:xfrm>
            <a:off x="6443980" y="4420870"/>
            <a:ext cx="2589530" cy="554355"/>
          </a:xfrm>
          <a:prstGeom prst="rect">
            <a:avLst/>
          </a:prstGeom>
        </p:spPr>
        <p:style>
          <a:lnRef idx="0">
            <a:srgbClr val="FFFFFF"/>
          </a:lnRef>
          <a:fillRef idx="1">
            <a:schemeClr val="accent1"/>
          </a:fillRef>
          <a:effectRef idx="0">
            <a:srgbClr val="FFFFFF"/>
          </a:effectRef>
          <a:fontRef idx="minor">
            <a:schemeClr val="dk1"/>
          </a:fontRef>
        </p:style>
        <p:txBody>
          <a:bodyPr spcFirstLastPara="1" wrap="square" lIns="91425" tIns="91425" rIns="91425" bIns="91425" anchor="t" anchorCtr="0">
            <a:noAutofit/>
          </a:bodyPr>
          <a:p>
            <a:pPr marL="0" lvl="0" indent="0" algn="ctr" rtl="0">
              <a:spcBef>
                <a:spcPts val="0"/>
              </a:spcBef>
              <a:spcAft>
                <a:spcPts val="0"/>
              </a:spcAft>
              <a:buNone/>
            </a:pPr>
            <a:r>
              <a:rPr lang="zh-CN" sz="2400">
                <a:latin typeface="Kaiti TC Regular" panose="02010600040101010101" charset="-122"/>
                <a:ea typeface="Kaiti TC Regular" panose="02010600040101010101" charset="-122"/>
                <a:cs typeface="Kaiti TC Regular" panose="02010600040101010101" charset="-122"/>
                <a:sym typeface="STKaiti" panose="02010600040101010101" charset="-122"/>
              </a:rPr>
              <a:t>张海龙（</a:t>
            </a:r>
            <a:r>
              <a:rPr lang="en-US" altLang="zh-CN" sz="2400">
                <a:latin typeface="Kaiti TC Regular" panose="02010600040101010101" charset="-122"/>
                <a:ea typeface="Kaiti TC Regular" panose="02010600040101010101" charset="-122"/>
                <a:cs typeface="Kaiti TC Regular" panose="02010600040101010101" charset="-122"/>
                <a:sym typeface="STKaiti" panose="02010600040101010101" charset="-122"/>
              </a:rPr>
              <a:t>Jason</a:t>
            </a:r>
            <a:r>
              <a:rPr lang="zh-CN" sz="2400">
                <a:latin typeface="Kaiti TC Regular" panose="02010600040101010101" charset="-122"/>
                <a:ea typeface="Kaiti TC Regular" panose="02010600040101010101" charset="-122"/>
                <a:cs typeface="Kaiti TC Regular" panose="02010600040101010101" charset="-122"/>
                <a:sym typeface="STKaiti" panose="02010600040101010101" charset="-122"/>
              </a:rPr>
              <a:t>）</a:t>
            </a:r>
            <a:r>
              <a:rPr lang="zh-CN" sz="1900">
                <a:latin typeface="STKaiti" panose="02010600040101010101" charset="-122"/>
                <a:ea typeface="STKaiti" panose="02010600040101010101" charset="-122"/>
                <a:cs typeface="STKaiti" panose="02010600040101010101" charset="-122"/>
                <a:sym typeface="STKaiti" panose="02010600040101010101" charset="-122"/>
              </a:rPr>
              <a:t> </a:t>
            </a:r>
            <a:endParaRPr sz="1900">
              <a:latin typeface="STKaiti" panose="02010600040101010101" charset="-122"/>
              <a:ea typeface="STKaiti" panose="02010600040101010101" charset="-122"/>
              <a:cs typeface="STKaiti" panose="02010600040101010101" charset="-122"/>
              <a:sym typeface="STKaiti" panose="0201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53" name="Shape 353"/>
        <p:cNvGrpSpPr/>
        <p:nvPr/>
      </p:nvGrpSpPr>
      <p:grpSpPr>
        <a:xfrm>
          <a:off x="0" y="0"/>
          <a:ext cx="0" cy="0"/>
          <a:chOff x="0" y="0"/>
          <a:chExt cx="0" cy="0"/>
        </a:xfrm>
      </p:grpSpPr>
      <p:sp>
        <p:nvSpPr>
          <p:cNvPr id="2" name="Google Shape;54;p13"/>
          <p:cNvSpPr txBox="1"/>
          <p:nvPr>
            <p:ph type="subTitle" idx="1"/>
          </p:nvPr>
        </p:nvSpPr>
        <p:spPr>
          <a:xfrm>
            <a:off x="311713" y="-25"/>
            <a:ext cx="8520600" cy="792600"/>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2400">
                <a:solidFill>
                  <a:srgbClr val="0075EF"/>
                </a:solidFill>
                <a:latin typeface="Google Sans"/>
                <a:ea typeface="Google Sans"/>
                <a:cs typeface="Google Sans"/>
              </a:rPr>
              <a:t>Firebase 推送:</a:t>
            </a:r>
            <a:r>
              <a:rPr lang="en-US" altLang="en-GB" sz="2400">
                <a:solidFill>
                  <a:srgbClr val="0075EF"/>
                </a:solidFill>
                <a:latin typeface="Google Sans"/>
                <a:ea typeface="Google Sans"/>
                <a:cs typeface="Google Sans"/>
                <a:sym typeface="+mn-ea"/>
              </a:rPr>
              <a:t>FCM</a:t>
            </a:r>
            <a:r>
              <a:rPr lang="en-US" altLang="zh-CN" sz="2400">
                <a:sym typeface="+mn-ea"/>
              </a:rPr>
              <a:t> </a:t>
            </a:r>
            <a:endParaRPr lang="zh-CN" altLang="en-US" sz="2400">
              <a:solidFill>
                <a:srgbClr val="000000"/>
              </a:solidFill>
            </a:endParaRPr>
          </a:p>
        </p:txBody>
      </p:sp>
      <p:sp>
        <p:nvSpPr>
          <p:cNvPr id="6" name="文本框 5"/>
          <p:cNvSpPr txBox="1"/>
          <p:nvPr/>
        </p:nvSpPr>
        <p:spPr>
          <a:xfrm>
            <a:off x="419100" y="554990"/>
            <a:ext cx="8688070" cy="4539615"/>
          </a:xfrm>
          <a:prstGeom prst="rect">
            <a:avLst/>
          </a:prstGeom>
          <a:noFill/>
        </p:spPr>
        <p:txBody>
          <a:bodyPr wrap="square" rtlCol="0" anchor="t">
            <a:noAutofit/>
          </a:bodyPr>
          <a:p>
            <a:pPr algn="l">
              <a:buSzTx/>
            </a:pPr>
            <a:r>
              <a:rPr lang="en-GB" sz="1000">
                <a:solidFill>
                  <a:srgbClr val="ECEFF1"/>
                </a:solidFill>
                <a:latin typeface="Roboto Mono" panose="00000009000000000000"/>
                <a:ea typeface="Roboto Mono" panose="00000009000000000000"/>
                <a:cs typeface="Roboto Mono" panose="00000009000000000000"/>
              </a:rPr>
              <a:t>FirebaseMessaging.getInstance().getToken().addOnCompleteListener(new OnCompleteListener&lt;String&gt;() {</a:t>
            </a:r>
            <a:endParaRPr lang="en-GB" sz="1000">
              <a:solidFill>
                <a:srgbClr val="ECEFF1"/>
              </a:solidFill>
              <a:latin typeface="Roboto Mono" panose="00000009000000000000"/>
              <a:ea typeface="Roboto Mono" panose="00000009000000000000"/>
              <a:cs typeface="Roboto Mono" panose="00000009000000000000"/>
            </a:endParaRPr>
          </a:p>
          <a:p>
            <a:pPr algn="l">
              <a:buSzTx/>
            </a:pPr>
            <a:r>
              <a:rPr lang="en-GB" sz="1000">
                <a:solidFill>
                  <a:srgbClr val="ECEFF1"/>
                </a:solidFill>
                <a:latin typeface="Roboto Mono" panose="00000009000000000000"/>
                <a:ea typeface="Roboto Mono" panose="00000009000000000000"/>
                <a:cs typeface="Roboto Mono" panose="00000009000000000000"/>
              </a:rPr>
              <a:t>                    @Override</a:t>
            </a:r>
            <a:endParaRPr lang="en-GB" sz="1000">
              <a:solidFill>
                <a:srgbClr val="ECEFF1"/>
              </a:solidFill>
              <a:latin typeface="Roboto Mono" panose="00000009000000000000"/>
              <a:ea typeface="Roboto Mono" panose="00000009000000000000"/>
              <a:cs typeface="Roboto Mono" panose="00000009000000000000"/>
            </a:endParaRPr>
          </a:p>
          <a:p>
            <a:pPr algn="l">
              <a:buSzTx/>
            </a:pPr>
            <a:r>
              <a:rPr lang="en-GB" sz="1000">
                <a:solidFill>
                  <a:srgbClr val="ECEFF1"/>
                </a:solidFill>
                <a:latin typeface="Roboto Mono" panose="00000009000000000000"/>
                <a:ea typeface="Roboto Mono" panose="00000009000000000000"/>
                <a:cs typeface="Roboto Mono" panose="00000009000000000000"/>
              </a:rPr>
              <a:t>                    public void onComplete(@NonNull Task&lt;String&gt; task) {</a:t>
            </a:r>
            <a:endParaRPr lang="en-GB" sz="1000">
              <a:solidFill>
                <a:srgbClr val="ECEFF1"/>
              </a:solidFill>
              <a:latin typeface="Roboto Mono" panose="00000009000000000000"/>
              <a:ea typeface="Roboto Mono" panose="00000009000000000000"/>
              <a:cs typeface="Roboto Mono" panose="00000009000000000000"/>
            </a:endParaRPr>
          </a:p>
          <a:p>
            <a:pPr algn="l">
              <a:buSzTx/>
            </a:pPr>
            <a:r>
              <a:rPr lang="en-GB" sz="1000">
                <a:solidFill>
                  <a:srgbClr val="ECEFF1"/>
                </a:solidFill>
                <a:latin typeface="Roboto Mono" panose="00000009000000000000"/>
                <a:ea typeface="Roboto Mono" panose="00000009000000000000"/>
                <a:cs typeface="Roboto Mono" panose="00000009000000000000"/>
              </a:rPr>
              <a:t>                        if (!task.isSuccessful()) {return;}</a:t>
            </a:r>
            <a:endParaRPr lang="en-GB" sz="1000">
              <a:solidFill>
                <a:srgbClr val="ECEFF1"/>
              </a:solidFill>
              <a:latin typeface="Roboto Mono" panose="00000009000000000000"/>
              <a:ea typeface="Roboto Mono" panose="00000009000000000000"/>
              <a:cs typeface="Roboto Mono" panose="00000009000000000000"/>
            </a:endParaRPr>
          </a:p>
          <a:p>
            <a:pPr algn="l">
              <a:buSzTx/>
            </a:pPr>
            <a:r>
              <a:rPr lang="en-GB" sz="1000">
                <a:solidFill>
                  <a:srgbClr val="ECEFF1"/>
                </a:solidFill>
                <a:latin typeface="Roboto Mono" panose="00000009000000000000"/>
                <a:ea typeface="Roboto Mono" panose="00000009000000000000"/>
                <a:cs typeface="Roboto Mono" panose="00000009000000000000"/>
              </a:rPr>
              <a:t>                        String token = task.getResult();</a:t>
            </a:r>
            <a:endParaRPr lang="en-GB" sz="1000">
              <a:solidFill>
                <a:srgbClr val="ECEFF1"/>
              </a:solidFill>
              <a:latin typeface="Roboto Mono" panose="00000009000000000000"/>
              <a:ea typeface="Roboto Mono" panose="00000009000000000000"/>
              <a:cs typeface="Roboto Mono" panose="00000009000000000000"/>
            </a:endParaRPr>
          </a:p>
          <a:p>
            <a:pPr algn="l">
              <a:buSzTx/>
            </a:pPr>
            <a:r>
              <a:rPr lang="en-GB" sz="1000">
                <a:solidFill>
                  <a:srgbClr val="ECEFF1"/>
                </a:solidFill>
                <a:latin typeface="Roboto Mono" panose="00000009000000000000"/>
                <a:ea typeface="Roboto Mono" panose="00000009000000000000"/>
                <a:cs typeface="Roboto Mono" panose="00000009000000000000"/>
              </a:rPr>
              <a:t>                      </a:t>
            </a:r>
            <a:r>
              <a:rPr lang="en-GB" sz="1000">
                <a:solidFill>
                  <a:srgbClr val="ECEFF1"/>
                </a:solidFill>
                <a:effectLst>
                  <a:outerShdw blurRad="38100" dist="38100" dir="2700000" algn="tl">
                    <a:srgbClr val="000000">
                      <a:alpha val="43137"/>
                    </a:srgbClr>
                  </a:outerShdw>
                </a:effectLst>
                <a:latin typeface="Roboto Mono" panose="00000009000000000000"/>
                <a:ea typeface="Roboto Mono" panose="00000009000000000000"/>
                <a:cs typeface="Roboto Mono" panose="00000009000000000000"/>
              </a:rPr>
              <a:t>  </a:t>
            </a:r>
            <a:r>
              <a:rPr lang="en-GB" sz="1000">
                <a:solidFill>
                  <a:srgbClr val="FFFF00"/>
                </a:solidFill>
                <a:effectLst>
                  <a:outerShdw blurRad="38100" dist="38100" dir="2700000" algn="tl">
                    <a:srgbClr val="000000">
                      <a:alpha val="43137"/>
                    </a:srgbClr>
                  </a:outerShdw>
                </a:effectLst>
                <a:latin typeface="Roboto Mono" panose="00000009000000000000"/>
                <a:ea typeface="Roboto Mono" panose="00000009000000000000"/>
                <a:cs typeface="Roboto Mono" panose="00000009000000000000"/>
              </a:rPr>
              <a:t>// TODO: upload fcm token to backend  </a:t>
            </a:r>
            <a:endParaRPr lang="en-GB" sz="1000">
              <a:solidFill>
                <a:srgbClr val="FFFF00"/>
              </a:solidFill>
              <a:effectLst>
                <a:outerShdw blurRad="38100" dist="38100" dir="2700000" algn="tl">
                  <a:srgbClr val="000000">
                    <a:alpha val="43137"/>
                  </a:srgbClr>
                </a:outerShdw>
              </a:effectLst>
              <a:latin typeface="Roboto Mono" panose="00000009000000000000"/>
              <a:ea typeface="Roboto Mono" panose="00000009000000000000"/>
              <a:cs typeface="Roboto Mono" panose="00000009000000000000"/>
            </a:endParaRPr>
          </a:p>
          <a:p>
            <a:pPr algn="l">
              <a:buSzTx/>
            </a:pPr>
            <a:r>
              <a:rPr lang="en-GB" sz="1000">
                <a:solidFill>
                  <a:srgbClr val="ECEFF1"/>
                </a:solidFill>
                <a:latin typeface="Roboto Mono" panose="00000009000000000000"/>
                <a:ea typeface="Roboto Mono" panose="00000009000000000000"/>
                <a:cs typeface="Roboto Mono" panose="00000009000000000000"/>
              </a:rPr>
              <a:t>                    }</a:t>
            </a:r>
            <a:endParaRPr lang="en-GB" sz="1000">
              <a:solidFill>
                <a:srgbClr val="ECEFF1"/>
              </a:solidFill>
              <a:latin typeface="Roboto Mono" panose="00000009000000000000"/>
              <a:ea typeface="Roboto Mono" panose="00000009000000000000"/>
              <a:cs typeface="Roboto Mono" panose="00000009000000000000"/>
            </a:endParaRPr>
          </a:p>
          <a:p>
            <a:pPr algn="l">
              <a:buSzTx/>
            </a:pPr>
            <a:r>
              <a:rPr lang="en-GB" sz="1000">
                <a:solidFill>
                  <a:srgbClr val="ECEFF1"/>
                </a:solidFill>
                <a:latin typeface="Roboto Mono" panose="00000009000000000000"/>
                <a:ea typeface="Roboto Mono" panose="00000009000000000000"/>
                <a:cs typeface="Roboto Mono" panose="00000009000000000000"/>
              </a:rPr>
              <a:t>                });</a:t>
            </a:r>
            <a:endParaRPr lang="en-GB" sz="1000">
              <a:solidFill>
                <a:srgbClr val="ECEFF1"/>
              </a:solidFill>
              <a:latin typeface="Roboto Mono" panose="00000009000000000000"/>
              <a:ea typeface="Roboto Mono" panose="00000009000000000000"/>
              <a:cs typeface="Roboto Mono" panose="00000009000000000000"/>
            </a:endParaRPr>
          </a:p>
          <a:p>
            <a:pPr algn="l">
              <a:buSzTx/>
            </a:pPr>
            <a:r>
              <a:rPr lang="en-GB" sz="1000">
                <a:solidFill>
                  <a:srgbClr val="ECEFF1"/>
                </a:solidFill>
                <a:latin typeface="Roboto Mono" panose="00000009000000000000"/>
                <a:ea typeface="Roboto Mono" panose="00000009000000000000"/>
                <a:cs typeface="Roboto Mono" panose="00000009000000000000"/>
              </a:rPr>
              <a:t>}</a:t>
            </a:r>
            <a:endParaRPr lang="en-GB" sz="1000">
              <a:solidFill>
                <a:srgbClr val="ECEFF1"/>
              </a:solidFill>
              <a:latin typeface="Roboto Mono" panose="00000009000000000000"/>
              <a:ea typeface="Roboto Mono" panose="00000009000000000000"/>
              <a:cs typeface="Roboto Mono" panose="00000009000000000000"/>
            </a:endParaRPr>
          </a:p>
          <a:p>
            <a:pPr algn="l">
              <a:buSzTx/>
            </a:pPr>
            <a:endParaRPr lang="en-GB" sz="1000">
              <a:solidFill>
                <a:srgbClr val="ECEFF1"/>
              </a:solidFill>
              <a:latin typeface="Roboto Mono" panose="00000009000000000000"/>
              <a:ea typeface="Roboto Mono" panose="00000009000000000000"/>
              <a:cs typeface="Roboto Mono" panose="00000009000000000000"/>
            </a:endParaRPr>
          </a:p>
          <a:p>
            <a:pPr algn="l">
              <a:buSzTx/>
            </a:pPr>
            <a:r>
              <a:rPr lang="en-GB" sz="1000">
                <a:solidFill>
                  <a:srgbClr val="ECEFF1"/>
                </a:solidFill>
                <a:latin typeface="Roboto Mono" panose="00000009000000000000"/>
                <a:ea typeface="Roboto Mono" panose="00000009000000000000"/>
                <a:cs typeface="Roboto Mono" panose="00000009000000000000"/>
              </a:rPr>
              <a:t>public class AppFirebaseMessagingService extends FirebaseMessagingService {</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@Override</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public void onMessageReceived(@NonNull RemoteMessage message) {</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super.onMessageReceived(message);</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Map&lt;String, String&gt; dataMap = message.getData();</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if (dataMap == null || dataMap.isEmpty()) {return;}</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String json = GsonConverter.toJson(dataMap);</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if (TextUtils.isEmpty(json)) {return;}</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FirebaseMessage firebaseMessage = GsonConverter.fromJson(json, FirebaseMessage.class);</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a:t>
            </a:r>
            <a:r>
              <a:rPr lang="en-GB" sz="1000">
                <a:solidFill>
                  <a:srgbClr val="FFFF00"/>
                </a:solidFill>
                <a:latin typeface="Roboto Mono" panose="00000009000000000000"/>
                <a:ea typeface="Roboto Mono" panose="00000009000000000000"/>
                <a:cs typeface="Roboto Mono" panose="00000009000000000000"/>
              </a:rPr>
              <a:t>// TODO: 按照不太用的消息类型去做不同逻辑</a:t>
            </a:r>
            <a:endParaRPr lang="en-GB" sz="1000">
              <a:solidFill>
                <a:srgbClr val="FFFF00"/>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@Override</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public void onNewToken(@NonNull String token) {</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super.onNewToken(token);</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a:t>
            </a:r>
            <a:r>
              <a:rPr lang="en-GB" sz="1000">
                <a:solidFill>
                  <a:srgbClr val="FFFF00"/>
                </a:solidFill>
                <a:latin typeface="Roboto Mono" panose="00000009000000000000"/>
                <a:ea typeface="Roboto Mono" panose="00000009000000000000"/>
                <a:cs typeface="Roboto Mono" panose="00000009000000000000"/>
              </a:rPr>
              <a:t> // TODO: update backend fcm token</a:t>
            </a:r>
            <a:endParaRPr lang="en-GB" sz="1000">
              <a:solidFill>
                <a:srgbClr val="FFFF00"/>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    }</a:t>
            </a:r>
            <a:endParaRPr lang="en-GB" sz="1000">
              <a:solidFill>
                <a:srgbClr val="ECEFF1"/>
              </a:solidFill>
              <a:latin typeface="Roboto Mono" panose="00000009000000000000"/>
              <a:ea typeface="Roboto Mono" panose="00000009000000000000"/>
              <a:cs typeface="Roboto Mono" panose="00000009000000000000"/>
            </a:endParaRPr>
          </a:p>
          <a:p>
            <a:pPr algn="l">
              <a:buSzTx/>
              <a:buNone/>
            </a:pPr>
            <a:r>
              <a:rPr lang="en-GB" sz="1000">
                <a:solidFill>
                  <a:srgbClr val="ECEFF1"/>
                </a:solidFill>
                <a:latin typeface="Roboto Mono" panose="00000009000000000000"/>
                <a:ea typeface="Roboto Mono" panose="00000009000000000000"/>
                <a:cs typeface="Roboto Mono" panose="00000009000000000000"/>
              </a:rPr>
              <a:t>}</a:t>
            </a:r>
            <a:endParaRPr lang="en-GB" sz="1000">
              <a:solidFill>
                <a:srgbClr val="ECEFF1"/>
              </a:solidFill>
              <a:latin typeface="Roboto Mono" panose="00000009000000000000"/>
              <a:ea typeface="Roboto Mono" panose="00000009000000000000"/>
              <a:cs typeface="Roboto Mono" panose="00000009000000000000"/>
            </a:endParaRPr>
          </a:p>
          <a:p>
            <a:endParaRPr lang="zh-CN" altLang="en-US"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14" name="Shape 214"/>
        <p:cNvGrpSpPr/>
        <p:nvPr/>
      </p:nvGrpSpPr>
      <p:grpSpPr>
        <a:xfrm>
          <a:off x="0" y="0"/>
          <a:ext cx="0" cy="0"/>
          <a:chOff x="0" y="0"/>
          <a:chExt cx="0" cy="0"/>
        </a:xfrm>
      </p:grpSpPr>
      <p:pic>
        <p:nvPicPr>
          <p:cNvPr id="216" name="Google Shape;216;p58"/>
          <p:cNvPicPr preferRelativeResize="0"/>
          <p:nvPr/>
        </p:nvPicPr>
        <p:blipFill rotWithShape="1">
          <a:blip r:embed="rId1"/>
          <a:srcRect l="46396" t="55029" r="47875" b="36445"/>
          <a:stretch>
            <a:fillRect/>
          </a:stretch>
        </p:blipFill>
        <p:spPr>
          <a:xfrm>
            <a:off x="8548126" y="4652200"/>
            <a:ext cx="492723" cy="412525"/>
          </a:xfrm>
          <a:prstGeom prst="rect">
            <a:avLst/>
          </a:prstGeom>
          <a:noFill/>
          <a:ln>
            <a:noFill/>
          </a:ln>
        </p:spPr>
      </p:pic>
      <p:sp>
        <p:nvSpPr>
          <p:cNvPr id="54" name="Google Shape;54;p13"/>
          <p:cNvSpPr txBox="1"/>
          <p:nvPr>
            <p:ph type="subTitle" idx="1"/>
          </p:nvPr>
        </p:nvSpPr>
        <p:spPr>
          <a:xfrm>
            <a:off x="323215" y="123825"/>
            <a:ext cx="8433435" cy="78549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a:solidFill>
                  <a:srgbClr val="0075EF"/>
                </a:solidFill>
                <a:latin typeface="Google Sans"/>
                <a:ea typeface="Google Sans"/>
                <a:cs typeface="Google Sans"/>
              </a:rPr>
              <a:t>Firebase Remote Config</a:t>
            </a:r>
            <a:r>
              <a:rPr lang="en-US" b="1"/>
              <a:t> </a:t>
            </a:r>
            <a:endParaRPr lang="en-US" b="1">
              <a:sym typeface="+mn-ea"/>
            </a:endParaRPr>
          </a:p>
        </p:txBody>
      </p:sp>
      <p:sp>
        <p:nvSpPr>
          <p:cNvPr id="2" name="文本框 1"/>
          <p:cNvSpPr txBox="1"/>
          <p:nvPr/>
        </p:nvSpPr>
        <p:spPr>
          <a:xfrm>
            <a:off x="683260" y="699135"/>
            <a:ext cx="8050530" cy="1383665"/>
          </a:xfrm>
          <a:prstGeom prst="rect">
            <a:avLst/>
          </a:prstGeom>
          <a:noFill/>
        </p:spPr>
        <p:txBody>
          <a:bodyPr wrap="square" rtlCol="0">
            <a:spAutoFit/>
          </a:bodyPr>
          <a:p>
            <a:endParaRPr lang="zh-CN" altLang="en-US"/>
          </a:p>
          <a:p>
            <a:r>
              <a:rPr lang="en-US" altLang="zh-CN">
                <a:sym typeface="+mn-ea"/>
              </a:rPr>
              <a:t>https://firebase.google.com/docs/remote-config?hl=zh-cn</a:t>
            </a:r>
            <a:endParaRPr lang="en-US" altLang="zh-CN">
              <a:sym typeface="+mn-ea"/>
            </a:endParaRPr>
          </a:p>
          <a:p>
            <a:endParaRPr lang="en-US" altLang="zh-CN">
              <a:sym typeface="+mn-ea"/>
            </a:endParaRPr>
          </a:p>
          <a:p>
            <a:r>
              <a:rPr lang="zh-CN" altLang="en-US"/>
              <a:t>使用 Firebase Remote Config 来定义应用中的参数并在云端更新它们的值。这样，您无需更新应用即可修改应用的外观和行为</a:t>
            </a:r>
            <a:endParaRPr lang="zh-CN" altLang="en-US"/>
          </a:p>
          <a:p>
            <a:endParaRPr lang="zh-CN" altLang="en-US"/>
          </a:p>
        </p:txBody>
      </p:sp>
      <p:pic>
        <p:nvPicPr>
          <p:cNvPr id="3" name="图片 2"/>
          <p:cNvPicPr>
            <a:picLocks noChangeAspect="1"/>
          </p:cNvPicPr>
          <p:nvPr/>
        </p:nvPicPr>
        <p:blipFill>
          <a:blip r:embed="rId2"/>
          <a:stretch>
            <a:fillRect/>
          </a:stretch>
        </p:blipFill>
        <p:spPr>
          <a:xfrm>
            <a:off x="2987675" y="1635760"/>
            <a:ext cx="5325745" cy="31775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53" name="Shape 353"/>
        <p:cNvGrpSpPr/>
        <p:nvPr/>
      </p:nvGrpSpPr>
      <p:grpSpPr>
        <a:xfrm>
          <a:off x="0" y="0"/>
          <a:ext cx="0" cy="0"/>
          <a:chOff x="0" y="0"/>
          <a:chExt cx="0" cy="0"/>
        </a:xfrm>
      </p:grpSpPr>
      <p:sp>
        <p:nvSpPr>
          <p:cNvPr id="355" name="Google Shape;355;p75"/>
          <p:cNvSpPr txBox="1"/>
          <p:nvPr/>
        </p:nvSpPr>
        <p:spPr>
          <a:xfrm>
            <a:off x="1018125" y="589475"/>
            <a:ext cx="7654800" cy="3646200"/>
          </a:xfrm>
          <a:prstGeom prst="rect">
            <a:avLst/>
          </a:prstGeom>
          <a:noFill/>
          <a:ln>
            <a:noFill/>
          </a:ln>
        </p:spPr>
        <p:txBody>
          <a:bodyPr spcFirstLastPara="1" wrap="square" lIns="60950" tIns="60950" rIns="60950" bIns="60950" anchor="t" anchorCtr="0">
            <a:noAutofit/>
          </a:bodyPr>
          <a:lstStyle/>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FirebaseRemoteConfig firebaseRemoteConfig = FirebaseRemoteConfig.getInstance();</a:t>
            </a:r>
            <a:endParaRPr lang="en-GB">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FirebaseRemoteConfigSettings configSettings = new FirebaseRemoteConfigSettings.Builder()</a:t>
            </a:r>
            <a:endParaRPr lang="en-GB">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.setMinimumFetchIntervalInSeconds(3600)</a:t>
            </a:r>
            <a:endParaRPr lang="en-GB">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.build();</a:t>
            </a:r>
            <a:endParaRPr lang="en-GB">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firebaseRemoteConfig.setConfigSettingsAsync(configSettings);</a:t>
            </a:r>
            <a:endParaRPr lang="en-GB">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firebaseRemoteConfig.setDefaultsAsync(R.xml.</a:t>
            </a:r>
            <a:r>
              <a:rPr lang="en-GB">
                <a:solidFill>
                  <a:schemeClr val="accent1"/>
                </a:solidFill>
                <a:latin typeface="Roboto Mono" panose="00000009000000000000"/>
                <a:ea typeface="Roboto Mono" panose="00000009000000000000"/>
                <a:cs typeface="Roboto Mono" panose="00000009000000000000"/>
                <a:sym typeface="Roboto Mono" panose="00000009000000000000"/>
              </a:rPr>
              <a:t>remote_config_defaults</a:t>
            </a:r>
            <a:r>
              <a:rPr lang="en-GB">
                <a:solidFill>
                  <a:srgbClr val="ECEFF1"/>
                </a:solidFill>
                <a:latin typeface="Roboto Mono" panose="00000009000000000000"/>
                <a:ea typeface="Roboto Mono" panose="00000009000000000000"/>
                <a:cs typeface="Roboto Mono" panose="00000009000000000000"/>
                <a:sym typeface="Roboto Mono" panose="00000009000000000000"/>
              </a:rPr>
              <a:t>);</a:t>
            </a:r>
            <a:endParaRPr lang="en-GB">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boolean isShowNewUi = firebaseRemoteConfig.getBoolean("is_show_new_ui");</a:t>
            </a:r>
            <a:endParaRPr lang="en-GB">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if (isShowNewUi) {</a:t>
            </a:r>
            <a:endParaRPr lang="en-GB">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a:t>
            </a:r>
            <a:r>
              <a:rPr lang="en-GB">
                <a:solidFill>
                  <a:srgbClr val="FFFF00"/>
                </a:solidFill>
                <a:latin typeface="Roboto Mono" panose="00000009000000000000"/>
                <a:ea typeface="Roboto Mono" panose="00000009000000000000"/>
                <a:cs typeface="Roboto Mono" panose="00000009000000000000"/>
                <a:sym typeface="Roboto Mono" panose="00000009000000000000"/>
              </a:rPr>
              <a:t>// TODO: show new ui</a:t>
            </a:r>
            <a:endParaRPr lang="en-GB">
              <a:solidFill>
                <a:srgbClr val="FFFF00"/>
              </a:solidFill>
              <a:latin typeface="Roboto Mono" panose="00000009000000000000"/>
              <a:ea typeface="Roboto Mono" panose="00000009000000000000"/>
              <a:cs typeface="Roboto Mono" panose="00000009000000000000"/>
              <a:sym typeface="Roboto Mono" panose="00000009000000000000"/>
            </a:endParaRPr>
          </a:p>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 else {</a:t>
            </a:r>
            <a:endParaRPr lang="en-GB">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a:t>
            </a:r>
            <a:r>
              <a:rPr lang="en-GB">
                <a:solidFill>
                  <a:srgbClr val="FFFF00"/>
                </a:solidFill>
                <a:latin typeface="Roboto Mono" panose="00000009000000000000"/>
                <a:ea typeface="Roboto Mono" panose="00000009000000000000"/>
                <a:cs typeface="Roboto Mono" panose="00000009000000000000"/>
                <a:sym typeface="Roboto Mono" panose="00000009000000000000"/>
              </a:rPr>
              <a:t>// TODO: show old ui</a:t>
            </a:r>
            <a:endParaRPr lang="en-GB">
              <a:solidFill>
                <a:srgbClr val="FFFF00"/>
              </a:solidFill>
              <a:latin typeface="Roboto Mono" panose="00000009000000000000"/>
              <a:ea typeface="Roboto Mono" panose="00000009000000000000"/>
              <a:cs typeface="Roboto Mono" panose="00000009000000000000"/>
              <a:sym typeface="Roboto Mono" panose="00000009000000000000"/>
            </a:endParaRPr>
          </a:p>
          <a:p>
            <a:pPr marL="0" lvl="0" algn="l" rtl="0">
              <a:lnSpc>
                <a:spcPct val="115000"/>
              </a:lnSpc>
              <a:spcBef>
                <a:spcPts val="0"/>
              </a:spcBef>
              <a:spcAft>
                <a:spcPts val="0"/>
              </a:spcAft>
              <a:buSzTx/>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a:t>
            </a:r>
            <a:endParaRPr lang="en-GB">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a:solidFill>
                <a:srgbClr val="4DD0E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a:solidFill>
                <a:srgbClr val="FFFFFF"/>
              </a:solidFill>
              <a:latin typeface="Roboto Mono Light"/>
              <a:ea typeface="Roboto Mono Light"/>
              <a:cs typeface="Roboto Mono Light"/>
              <a:sym typeface="Roboto Mono Light"/>
            </a:endParaRPr>
          </a:p>
        </p:txBody>
      </p:sp>
      <p:sp>
        <p:nvSpPr>
          <p:cNvPr id="2" name="Google Shape;54;p13"/>
          <p:cNvSpPr txBox="1"/>
          <p:nvPr>
            <p:ph type="subTitle" idx="1"/>
          </p:nvPr>
        </p:nvSpPr>
        <p:spPr>
          <a:xfrm>
            <a:off x="323215" y="51435"/>
            <a:ext cx="8433435" cy="78549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a:solidFill>
                  <a:srgbClr val="0075EF"/>
                </a:solidFill>
                <a:latin typeface="Google Sans"/>
                <a:ea typeface="Google Sans"/>
                <a:cs typeface="Google Sans"/>
              </a:rPr>
              <a:t>Firebase Remote Config</a:t>
            </a:r>
            <a:r>
              <a:rPr lang="en-US" b="1"/>
              <a:t> </a:t>
            </a:r>
            <a:endParaRPr lang="en-US" b="1">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14" name="Shape 214"/>
        <p:cNvGrpSpPr/>
        <p:nvPr/>
      </p:nvGrpSpPr>
      <p:grpSpPr>
        <a:xfrm>
          <a:off x="0" y="0"/>
          <a:ext cx="0" cy="0"/>
          <a:chOff x="0" y="0"/>
          <a:chExt cx="0" cy="0"/>
        </a:xfrm>
      </p:grpSpPr>
      <p:pic>
        <p:nvPicPr>
          <p:cNvPr id="216" name="Google Shape;216;p58"/>
          <p:cNvPicPr preferRelativeResize="0"/>
          <p:nvPr/>
        </p:nvPicPr>
        <p:blipFill rotWithShape="1">
          <a:blip r:embed="rId1"/>
          <a:srcRect l="46396" t="55029" r="47875" b="36445"/>
          <a:stretch>
            <a:fillRect/>
          </a:stretch>
        </p:blipFill>
        <p:spPr>
          <a:xfrm>
            <a:off x="8548126" y="4652200"/>
            <a:ext cx="492723" cy="412525"/>
          </a:xfrm>
          <a:prstGeom prst="rect">
            <a:avLst/>
          </a:prstGeom>
          <a:noFill/>
          <a:ln>
            <a:noFill/>
          </a:ln>
        </p:spPr>
      </p:pic>
      <p:sp>
        <p:nvSpPr>
          <p:cNvPr id="54" name="Google Shape;54;p13"/>
          <p:cNvSpPr txBox="1"/>
          <p:nvPr>
            <p:ph type="subTitle" idx="1"/>
          </p:nvPr>
        </p:nvSpPr>
        <p:spPr>
          <a:xfrm>
            <a:off x="323215" y="123825"/>
            <a:ext cx="8433435" cy="78549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2400">
                <a:solidFill>
                  <a:srgbClr val="0075EF"/>
                </a:solidFill>
                <a:latin typeface="Google Sans"/>
                <a:ea typeface="Google Sans"/>
                <a:cs typeface="Google Sans"/>
              </a:rPr>
              <a:t>Firebase Crashlytics</a:t>
            </a:r>
            <a:r>
              <a:rPr lang="en-US" sz="2400"/>
              <a:t> </a:t>
            </a:r>
            <a:endParaRPr lang="en-US" sz="2400"/>
          </a:p>
        </p:txBody>
      </p:sp>
      <p:sp>
        <p:nvSpPr>
          <p:cNvPr id="3" name="文本框 2"/>
          <p:cNvSpPr txBox="1"/>
          <p:nvPr/>
        </p:nvSpPr>
        <p:spPr>
          <a:xfrm>
            <a:off x="514350" y="555625"/>
            <a:ext cx="8050530" cy="1814830"/>
          </a:xfrm>
          <a:prstGeom prst="rect">
            <a:avLst/>
          </a:prstGeom>
          <a:noFill/>
        </p:spPr>
        <p:txBody>
          <a:bodyPr wrap="square" rtlCol="0">
            <a:spAutoFit/>
          </a:bodyPr>
          <a:p>
            <a:endParaRPr lang="zh-CN" altLang="en-US"/>
          </a:p>
          <a:p>
            <a:r>
              <a:rPr lang="en-US" altLang="zh-CN">
                <a:sym typeface="+mn-ea"/>
              </a:rPr>
              <a:t>https://firebase.google.com/docs/crashlytics?hl=zh-cn</a:t>
            </a:r>
            <a:endParaRPr lang="en-US" altLang="zh-CN">
              <a:sym typeface="+mn-ea"/>
            </a:endParaRPr>
          </a:p>
          <a:p>
            <a:endParaRPr lang="zh-CN" altLang="en-US"/>
          </a:p>
          <a:p>
            <a:r>
              <a:rPr lang="zh-CN" altLang="en-US"/>
              <a:t>Firebase Crashlytics 是一个轻量级的实时崩溃报告解决方案，可帮助对影响应用质量的稳定性问题进行跟踪、确定优先解决顺序并加以修复。 Crashlytics 会对崩溃进行智能分组并突出显示导致这些崩溃的环境因素，从而节省问题排查的时间。当某个问题突然变得严重时收到提醒。一般以邮件形式</a:t>
            </a:r>
            <a:r>
              <a:rPr lang="zh-CN" altLang="en-US"/>
              <a:t>提醒</a:t>
            </a:r>
            <a:endParaRPr lang="zh-CN" altLang="en-US"/>
          </a:p>
          <a:p>
            <a:endParaRPr lang="zh-CN" altLang="en-US"/>
          </a:p>
        </p:txBody>
      </p:sp>
      <p:pic>
        <p:nvPicPr>
          <p:cNvPr id="4" name="图片 3"/>
          <p:cNvPicPr>
            <a:picLocks noChangeAspect="1"/>
          </p:cNvPicPr>
          <p:nvPr/>
        </p:nvPicPr>
        <p:blipFill>
          <a:blip r:embed="rId2"/>
          <a:stretch>
            <a:fillRect/>
          </a:stretch>
        </p:blipFill>
        <p:spPr>
          <a:xfrm>
            <a:off x="1475740" y="1923415"/>
            <a:ext cx="6211570" cy="31769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14" name="Shape 214"/>
        <p:cNvGrpSpPr/>
        <p:nvPr/>
      </p:nvGrpSpPr>
      <p:grpSpPr>
        <a:xfrm>
          <a:off x="0" y="0"/>
          <a:ext cx="0" cy="0"/>
          <a:chOff x="0" y="0"/>
          <a:chExt cx="0" cy="0"/>
        </a:xfrm>
      </p:grpSpPr>
      <p:pic>
        <p:nvPicPr>
          <p:cNvPr id="216" name="Google Shape;216;p58"/>
          <p:cNvPicPr preferRelativeResize="0"/>
          <p:nvPr/>
        </p:nvPicPr>
        <p:blipFill rotWithShape="1">
          <a:blip r:embed="rId1"/>
          <a:srcRect l="46396" t="55029" r="47875" b="36445"/>
          <a:stretch>
            <a:fillRect/>
          </a:stretch>
        </p:blipFill>
        <p:spPr>
          <a:xfrm>
            <a:off x="8548126" y="4652200"/>
            <a:ext cx="492723" cy="412525"/>
          </a:xfrm>
          <a:prstGeom prst="rect">
            <a:avLst/>
          </a:prstGeom>
          <a:noFill/>
          <a:ln>
            <a:noFill/>
          </a:ln>
        </p:spPr>
      </p:pic>
      <p:sp>
        <p:nvSpPr>
          <p:cNvPr id="54" name="Google Shape;54;p13"/>
          <p:cNvSpPr txBox="1"/>
          <p:nvPr>
            <p:ph type="subTitle" idx="1"/>
          </p:nvPr>
        </p:nvSpPr>
        <p:spPr>
          <a:xfrm>
            <a:off x="323215" y="51435"/>
            <a:ext cx="8433435" cy="78549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2400">
                <a:solidFill>
                  <a:srgbClr val="0075EF"/>
                </a:solidFill>
                <a:latin typeface="Google Sans"/>
                <a:ea typeface="Google Sans"/>
                <a:cs typeface="Google Sans"/>
              </a:rPr>
              <a:t>Firebase + AdMob</a:t>
            </a:r>
            <a:r>
              <a:rPr lang="en-US" sz="2400"/>
              <a:t> </a:t>
            </a:r>
            <a:endParaRPr lang="en-US" sz="2400"/>
          </a:p>
        </p:txBody>
      </p:sp>
      <p:sp>
        <p:nvSpPr>
          <p:cNvPr id="2" name="文本框 1"/>
          <p:cNvSpPr txBox="1"/>
          <p:nvPr/>
        </p:nvSpPr>
        <p:spPr>
          <a:xfrm>
            <a:off x="683260" y="411480"/>
            <a:ext cx="8050530" cy="737235"/>
          </a:xfrm>
          <a:prstGeom prst="rect">
            <a:avLst/>
          </a:prstGeom>
          <a:noFill/>
        </p:spPr>
        <p:txBody>
          <a:bodyPr wrap="square" rtlCol="0">
            <a:spAutoFit/>
          </a:bodyPr>
          <a:p>
            <a:endParaRPr lang="zh-CN" altLang="en-US"/>
          </a:p>
          <a:p>
            <a:r>
              <a:rPr lang="zh-CN" altLang="en-US"/>
              <a:t>Google AdMob 是通过在应用内投放有针对性的广告，利用移动应用创收的一种简单方式。</a:t>
            </a:r>
            <a:endParaRPr lang="zh-CN" altLang="en-US"/>
          </a:p>
          <a:p>
            <a:endParaRPr lang="zh-CN" altLang="en-US"/>
          </a:p>
        </p:txBody>
      </p:sp>
      <p:pic>
        <p:nvPicPr>
          <p:cNvPr id="3" name="图片 2"/>
          <p:cNvPicPr>
            <a:picLocks noChangeAspect="1"/>
          </p:cNvPicPr>
          <p:nvPr/>
        </p:nvPicPr>
        <p:blipFill>
          <a:blip r:embed="rId2"/>
          <a:stretch>
            <a:fillRect/>
          </a:stretch>
        </p:blipFill>
        <p:spPr>
          <a:xfrm>
            <a:off x="-1270" y="988060"/>
            <a:ext cx="9145270" cy="4356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14" name="Shape 214"/>
        <p:cNvGrpSpPr/>
        <p:nvPr/>
      </p:nvGrpSpPr>
      <p:grpSpPr>
        <a:xfrm>
          <a:off x="0" y="0"/>
          <a:ext cx="0" cy="0"/>
          <a:chOff x="0" y="0"/>
          <a:chExt cx="0" cy="0"/>
        </a:xfrm>
      </p:grpSpPr>
      <p:pic>
        <p:nvPicPr>
          <p:cNvPr id="216" name="Google Shape;216;p58"/>
          <p:cNvPicPr preferRelativeResize="0"/>
          <p:nvPr/>
        </p:nvPicPr>
        <p:blipFill rotWithShape="1">
          <a:blip r:embed="rId1"/>
          <a:srcRect l="46396" t="55029" r="47875" b="36445"/>
          <a:stretch>
            <a:fillRect/>
          </a:stretch>
        </p:blipFill>
        <p:spPr>
          <a:xfrm>
            <a:off x="8548126" y="4652200"/>
            <a:ext cx="492723" cy="412525"/>
          </a:xfrm>
          <a:prstGeom prst="rect">
            <a:avLst/>
          </a:prstGeom>
          <a:noFill/>
          <a:ln>
            <a:noFill/>
          </a:ln>
        </p:spPr>
      </p:pic>
      <p:sp>
        <p:nvSpPr>
          <p:cNvPr id="54" name="Google Shape;54;p13"/>
          <p:cNvSpPr txBox="1"/>
          <p:nvPr>
            <p:ph type="subTitle" idx="1"/>
          </p:nvPr>
        </p:nvSpPr>
        <p:spPr>
          <a:xfrm>
            <a:off x="323215" y="0"/>
            <a:ext cx="8433435" cy="78549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2400">
                <a:solidFill>
                  <a:srgbClr val="0075EF"/>
                </a:solidFill>
                <a:latin typeface="Google Sans"/>
                <a:ea typeface="Google Sans"/>
                <a:cs typeface="Google Sans"/>
              </a:rPr>
              <a:t>Firebase + AdMob</a:t>
            </a:r>
            <a:endParaRPr lang="en-US" altLang="en-GB" sz="2400">
              <a:solidFill>
                <a:srgbClr val="0075EF"/>
              </a:solidFill>
              <a:latin typeface="Google Sans"/>
              <a:ea typeface="Google Sans"/>
              <a:cs typeface="Google Sans"/>
            </a:endParaRPr>
          </a:p>
        </p:txBody>
      </p:sp>
      <p:sp>
        <p:nvSpPr>
          <p:cNvPr id="2" name="文本框 1"/>
          <p:cNvSpPr txBox="1"/>
          <p:nvPr/>
        </p:nvSpPr>
        <p:spPr>
          <a:xfrm>
            <a:off x="611505" y="339725"/>
            <a:ext cx="8050530" cy="3827145"/>
          </a:xfrm>
          <a:prstGeom prst="rect">
            <a:avLst/>
          </a:prstGeom>
          <a:noFill/>
        </p:spPr>
        <p:txBody>
          <a:bodyPr wrap="square" rtlCol="0">
            <a:noAutofit/>
          </a:bodyPr>
          <a:p>
            <a:endParaRPr lang="zh-CN" altLang="en-US"/>
          </a:p>
          <a:p>
            <a:r>
              <a:rPr lang="zh-CN" altLang="en-US"/>
              <a:t>第 1 步：在 AdMob 账号中设置应用</a:t>
            </a:r>
            <a:endParaRPr lang="zh-CN" altLang="en-US"/>
          </a:p>
          <a:p>
            <a:r>
              <a:rPr lang="zh-CN" altLang="en-US"/>
              <a:t>第 2 步：将 AdMob 应用 ID 添加到 AndroidManifest.xml 文件中</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第 3 步：添加并初始化移动广告 SDK</a:t>
            </a:r>
            <a:endParaRPr lang="zh-CN" altLang="en-US"/>
          </a:p>
          <a:p>
            <a:r>
              <a:rPr lang="zh-CN" altLang="en-US"/>
              <a:t>implementation("com.google.android.gms:play-services-ads:</a:t>
            </a:r>
            <a:r>
              <a:rPr lang="en-US" altLang="zh-CN"/>
              <a:t>xx.xx</a:t>
            </a:r>
            <a:r>
              <a:rPr lang="zh-CN" altLang="en-US"/>
              <a:t>")</a:t>
            </a:r>
            <a:endParaRPr lang="zh-CN" altLang="en-US"/>
          </a:p>
          <a:p>
            <a:r>
              <a:rPr lang="en-US" altLang="zh-CN"/>
              <a:t>Application</a:t>
            </a:r>
            <a:r>
              <a:rPr lang="zh-CN" altLang="en-US"/>
              <a:t>中初始化：MobileAds.initialize(this)</a:t>
            </a:r>
            <a:endParaRPr lang="zh-CN" altLang="en-US"/>
          </a:p>
          <a:p>
            <a:r>
              <a:rPr lang="zh-CN" altLang="en-US"/>
              <a:t>第 </a:t>
            </a:r>
            <a:r>
              <a:rPr lang="en-US" altLang="zh-CN"/>
              <a:t>4</a:t>
            </a:r>
            <a:r>
              <a:rPr lang="zh-CN" altLang="en-US"/>
              <a:t> 步：选择要植入不同样式的广告（注意</a:t>
            </a:r>
            <a:r>
              <a:rPr lang="en-US" altLang="zh-CN"/>
              <a:t>:</a:t>
            </a:r>
            <a:r>
              <a:rPr lang="zh-CN" altLang="en-US"/>
              <a:t>测试的时候一定要用测试专用广告单元 ID）</a:t>
            </a:r>
            <a:endParaRPr lang="en-US" altLang="zh-CN"/>
          </a:p>
        </p:txBody>
      </p:sp>
      <p:pic>
        <p:nvPicPr>
          <p:cNvPr id="3" name="图片 2"/>
          <p:cNvPicPr>
            <a:picLocks noChangeAspect="1"/>
          </p:cNvPicPr>
          <p:nvPr/>
        </p:nvPicPr>
        <p:blipFill>
          <a:blip r:embed="rId2"/>
          <a:stretch>
            <a:fillRect/>
          </a:stretch>
        </p:blipFill>
        <p:spPr>
          <a:xfrm>
            <a:off x="683895" y="1059815"/>
            <a:ext cx="6138545" cy="1424305"/>
          </a:xfrm>
          <a:prstGeom prst="rect">
            <a:avLst/>
          </a:prstGeom>
        </p:spPr>
      </p:pic>
      <p:pic>
        <p:nvPicPr>
          <p:cNvPr id="5" name="图片 4"/>
          <p:cNvPicPr>
            <a:picLocks noChangeAspect="1"/>
          </p:cNvPicPr>
          <p:nvPr/>
        </p:nvPicPr>
        <p:blipFill>
          <a:blip r:embed="rId3"/>
          <a:stretch>
            <a:fillRect/>
          </a:stretch>
        </p:blipFill>
        <p:spPr>
          <a:xfrm>
            <a:off x="611505" y="3580130"/>
            <a:ext cx="5335905" cy="12693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14" name="Shape 214"/>
        <p:cNvGrpSpPr/>
        <p:nvPr/>
      </p:nvGrpSpPr>
      <p:grpSpPr>
        <a:xfrm>
          <a:off x="0" y="0"/>
          <a:ext cx="0" cy="0"/>
          <a:chOff x="0" y="0"/>
          <a:chExt cx="0" cy="0"/>
        </a:xfrm>
      </p:grpSpPr>
      <p:pic>
        <p:nvPicPr>
          <p:cNvPr id="216" name="Google Shape;216;p58"/>
          <p:cNvPicPr preferRelativeResize="0"/>
          <p:nvPr/>
        </p:nvPicPr>
        <p:blipFill rotWithShape="1">
          <a:blip r:embed="rId1"/>
          <a:srcRect l="46396" t="55029" r="47875" b="36445"/>
          <a:stretch>
            <a:fillRect/>
          </a:stretch>
        </p:blipFill>
        <p:spPr>
          <a:xfrm>
            <a:off x="8548126" y="4652200"/>
            <a:ext cx="492723" cy="412525"/>
          </a:xfrm>
          <a:prstGeom prst="rect">
            <a:avLst/>
          </a:prstGeom>
          <a:noFill/>
          <a:ln>
            <a:noFill/>
          </a:ln>
        </p:spPr>
      </p:pic>
      <p:sp>
        <p:nvSpPr>
          <p:cNvPr id="54" name="Google Shape;54;p13"/>
          <p:cNvSpPr txBox="1"/>
          <p:nvPr>
            <p:ph type="subTitle" idx="1"/>
          </p:nvPr>
        </p:nvSpPr>
        <p:spPr>
          <a:xfrm>
            <a:off x="323215" y="51435"/>
            <a:ext cx="8340725" cy="536575"/>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2400">
                <a:solidFill>
                  <a:srgbClr val="0075EF"/>
                </a:solidFill>
                <a:latin typeface="Google Sans"/>
                <a:ea typeface="Google Sans"/>
                <a:cs typeface="Google Sans"/>
              </a:rPr>
              <a:t>Firebase + AdMob</a:t>
            </a:r>
            <a:r>
              <a:rPr lang="en-US" sz="2400"/>
              <a:t> </a:t>
            </a:r>
            <a:endParaRPr lang="en-US" sz="2400"/>
          </a:p>
        </p:txBody>
      </p:sp>
      <p:pic>
        <p:nvPicPr>
          <p:cNvPr id="3" name="图片 2"/>
          <p:cNvPicPr>
            <a:picLocks noChangeAspect="1"/>
          </p:cNvPicPr>
          <p:nvPr/>
        </p:nvPicPr>
        <p:blipFill>
          <a:blip r:embed="rId2"/>
          <a:stretch>
            <a:fillRect/>
          </a:stretch>
        </p:blipFill>
        <p:spPr>
          <a:xfrm>
            <a:off x="0" y="483870"/>
            <a:ext cx="9144000" cy="46926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20" name="Shape 420"/>
        <p:cNvGrpSpPr/>
        <p:nvPr/>
      </p:nvGrpSpPr>
      <p:grpSpPr>
        <a:xfrm>
          <a:off x="0" y="0"/>
          <a:ext cx="0" cy="0"/>
          <a:chOff x="0" y="0"/>
          <a:chExt cx="0" cy="0"/>
        </a:xfrm>
      </p:grpSpPr>
      <p:pic>
        <p:nvPicPr>
          <p:cNvPr id="421" name="Google Shape;421;p85"/>
          <p:cNvPicPr preferRelativeResize="0"/>
          <p:nvPr/>
        </p:nvPicPr>
        <p:blipFill rotWithShape="1">
          <a:blip r:embed="rId1"/>
          <a:srcRect t="7018" b="10117"/>
          <a:stretch>
            <a:fillRect/>
          </a:stretch>
        </p:blipFill>
        <p:spPr>
          <a:xfrm>
            <a:off x="908200" y="1433025"/>
            <a:ext cx="6843600" cy="3189900"/>
          </a:xfrm>
          <a:prstGeom prst="roundRect">
            <a:avLst>
              <a:gd name="adj" fmla="val 4307"/>
            </a:avLst>
          </a:prstGeom>
          <a:noFill/>
          <a:ln>
            <a:noFill/>
          </a:ln>
        </p:spPr>
      </p:pic>
      <p:sp>
        <p:nvSpPr>
          <p:cNvPr id="422" name="Google Shape;422;p85"/>
          <p:cNvSpPr txBox="1"/>
          <p:nvPr/>
        </p:nvSpPr>
        <p:spPr>
          <a:xfrm>
            <a:off x="1624125" y="363150"/>
            <a:ext cx="5895900" cy="939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900">
                <a:solidFill>
                  <a:schemeClr val="lt1"/>
                </a:solidFill>
                <a:latin typeface="Google Sans SemiBold"/>
                <a:ea typeface="Google Sans SemiBold"/>
                <a:cs typeface="Google Sans SemiBold"/>
                <a:sym typeface="Google Sans SemiBold"/>
              </a:rPr>
              <a:t>Thank You!</a:t>
            </a:r>
            <a:endParaRPr sz="4900">
              <a:solidFill>
                <a:schemeClr val="lt1"/>
              </a:solidFill>
              <a:latin typeface="Google Sans SemiBold"/>
              <a:ea typeface="Google Sans SemiBold"/>
              <a:cs typeface="Google Sans SemiBold"/>
              <a:sym typeface="Google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14" name="Shape 214"/>
        <p:cNvGrpSpPr/>
        <p:nvPr/>
      </p:nvGrpSpPr>
      <p:grpSpPr>
        <a:xfrm>
          <a:off x="0" y="0"/>
          <a:ext cx="0" cy="0"/>
          <a:chOff x="0" y="0"/>
          <a:chExt cx="0" cy="0"/>
        </a:xfrm>
      </p:grpSpPr>
      <p:pic>
        <p:nvPicPr>
          <p:cNvPr id="216" name="Google Shape;216;p58"/>
          <p:cNvPicPr preferRelativeResize="0"/>
          <p:nvPr/>
        </p:nvPicPr>
        <p:blipFill rotWithShape="1">
          <a:blip r:embed="rId1"/>
          <a:srcRect l="46396" t="55029" r="47875" b="36445"/>
          <a:stretch>
            <a:fillRect/>
          </a:stretch>
        </p:blipFill>
        <p:spPr>
          <a:xfrm>
            <a:off x="8548126" y="4652200"/>
            <a:ext cx="492723" cy="412525"/>
          </a:xfrm>
          <a:prstGeom prst="rect">
            <a:avLst/>
          </a:prstGeom>
          <a:noFill/>
          <a:ln>
            <a:noFill/>
          </a:ln>
        </p:spPr>
      </p:pic>
      <p:pic>
        <p:nvPicPr>
          <p:cNvPr id="2" name="图片 1" descr="3041694847514_.pic"/>
          <p:cNvPicPr>
            <a:picLocks noChangeAspect="1"/>
          </p:cNvPicPr>
          <p:nvPr/>
        </p:nvPicPr>
        <p:blipFill>
          <a:blip r:embed="rId2"/>
          <a:stretch>
            <a:fillRect/>
          </a:stretch>
        </p:blipFill>
        <p:spPr>
          <a:xfrm>
            <a:off x="1764030" y="771525"/>
            <a:ext cx="6266815" cy="4168140"/>
          </a:xfrm>
          <a:prstGeom prst="rect">
            <a:avLst/>
          </a:prstGeom>
        </p:spPr>
      </p:pic>
      <p:sp>
        <p:nvSpPr>
          <p:cNvPr id="3" name="Google Shape;207;p57"/>
          <p:cNvSpPr txBox="1"/>
          <p:nvPr/>
        </p:nvSpPr>
        <p:spPr>
          <a:xfrm>
            <a:off x="2725761" y="195310"/>
            <a:ext cx="3692100" cy="414300"/>
          </a:xfrm>
          <a:prstGeom prst="rect">
            <a:avLst/>
          </a:prstGeom>
          <a:noFill/>
          <a:ln>
            <a:noFill/>
          </a:ln>
        </p:spPr>
        <p:txBody>
          <a:bodyPr spcFirstLastPara="1" wrap="square" lIns="91425" tIns="91425" rIns="91425" bIns="91425" anchor="t" anchorCtr="0">
            <a:noAutofit/>
          </a:bodyPr>
          <a:p>
            <a:pPr marL="0" lvl="0" indent="0" algn="ctr" rtl="0">
              <a:lnSpc>
                <a:spcPct val="90000"/>
              </a:lnSpc>
              <a:spcBef>
                <a:spcPts val="0"/>
              </a:spcBef>
              <a:spcAft>
                <a:spcPts val="0"/>
              </a:spcAft>
              <a:buNone/>
            </a:pPr>
            <a:r>
              <a:rPr lang="en-US" sz="2400" b="1">
                <a:solidFill>
                  <a:srgbClr val="0075EF"/>
                </a:solidFill>
                <a:latin typeface="Google Sans"/>
                <a:ea typeface="Google Sans"/>
                <a:cs typeface="Google Sans"/>
                <a:sym typeface="Google Sans"/>
              </a:rPr>
              <a:t>Firebase</a:t>
            </a:r>
            <a:endParaRPr lang="en-US" sz="2400" b="1">
              <a:solidFill>
                <a:srgbClr val="0075EF"/>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14" name="Shape 214"/>
        <p:cNvGrpSpPr/>
        <p:nvPr/>
      </p:nvGrpSpPr>
      <p:grpSpPr>
        <a:xfrm>
          <a:off x="0" y="0"/>
          <a:ext cx="0" cy="0"/>
          <a:chOff x="0" y="0"/>
          <a:chExt cx="0" cy="0"/>
        </a:xfrm>
      </p:grpSpPr>
      <p:pic>
        <p:nvPicPr>
          <p:cNvPr id="216" name="Google Shape;216;p58"/>
          <p:cNvPicPr preferRelativeResize="0"/>
          <p:nvPr/>
        </p:nvPicPr>
        <p:blipFill rotWithShape="1">
          <a:blip r:embed="rId1"/>
          <a:srcRect l="46396" t="55029" r="47875" b="36445"/>
          <a:stretch>
            <a:fillRect/>
          </a:stretch>
        </p:blipFill>
        <p:spPr>
          <a:xfrm>
            <a:off x="8548126" y="4652200"/>
            <a:ext cx="492723" cy="412525"/>
          </a:xfrm>
          <a:prstGeom prst="rect">
            <a:avLst/>
          </a:prstGeom>
          <a:noFill/>
          <a:ln>
            <a:noFill/>
          </a:ln>
        </p:spPr>
      </p:pic>
      <p:sp>
        <p:nvSpPr>
          <p:cNvPr id="207" name="Google Shape;207;p57"/>
          <p:cNvSpPr txBox="1"/>
          <p:nvPr/>
        </p:nvSpPr>
        <p:spPr>
          <a:xfrm>
            <a:off x="2124075" y="123825"/>
            <a:ext cx="4830445" cy="414020"/>
          </a:xfrm>
          <a:prstGeom prst="rect">
            <a:avLst/>
          </a:prstGeom>
          <a:noFill/>
          <a:ln>
            <a:noFill/>
          </a:ln>
        </p:spPr>
        <p:txBody>
          <a:bodyPr spcFirstLastPara="1" wrap="square" lIns="91425" tIns="91425" rIns="91425" bIns="91425" anchor="t" anchorCtr="0">
            <a:noAutofit/>
          </a:bodyPr>
          <a:p>
            <a:pPr marL="0" lvl="0" indent="0" algn="ctr" rtl="0">
              <a:lnSpc>
                <a:spcPct val="90000"/>
              </a:lnSpc>
              <a:spcBef>
                <a:spcPts val="0"/>
              </a:spcBef>
              <a:spcAft>
                <a:spcPts val="0"/>
              </a:spcAft>
              <a:buNone/>
            </a:pPr>
            <a:r>
              <a:rPr lang="en-US" altLang="en-GB" sz="2400" b="1">
                <a:solidFill>
                  <a:srgbClr val="0075EF"/>
                </a:solidFill>
                <a:latin typeface="Google Sans"/>
                <a:ea typeface="Google Sans"/>
                <a:cs typeface="Google Sans"/>
                <a:sym typeface="Google Sans"/>
              </a:rPr>
              <a:t>Firebase常用功能总结（一）</a:t>
            </a:r>
            <a:endParaRPr lang="en-US" altLang="en-GB" sz="2400" b="1">
              <a:solidFill>
                <a:srgbClr val="0075EF"/>
              </a:solidFill>
              <a:latin typeface="Google Sans"/>
              <a:ea typeface="Google Sans"/>
              <a:cs typeface="Google Sans"/>
              <a:sym typeface="Google Sans"/>
            </a:endParaRPr>
          </a:p>
        </p:txBody>
      </p:sp>
      <p:sp>
        <p:nvSpPr>
          <p:cNvPr id="3" name="文本框 2"/>
          <p:cNvSpPr txBox="1"/>
          <p:nvPr/>
        </p:nvSpPr>
        <p:spPr>
          <a:xfrm>
            <a:off x="546735" y="527685"/>
            <a:ext cx="8050530" cy="4831080"/>
          </a:xfrm>
          <a:prstGeom prst="rect">
            <a:avLst/>
          </a:prstGeom>
          <a:noFill/>
        </p:spPr>
        <p:txBody>
          <a:bodyPr wrap="square" rtlCol="0">
            <a:spAutoFit/>
          </a:bodyPr>
          <a:p>
            <a:endParaRPr lang="zh-CN" altLang="en-US"/>
          </a:p>
          <a:p>
            <a:r>
              <a:rPr lang="zh-CN" altLang="en-US">
                <a:sym typeface="+mn-ea"/>
              </a:rPr>
              <a:t>https://firebase.google.com/docs/auth/android/firebaseui?hl=zh-cn</a:t>
            </a:r>
            <a:endParaRPr lang="zh-CN" altLang="en-US">
              <a:sym typeface="+mn-ea"/>
            </a:endParaRPr>
          </a:p>
          <a:p>
            <a:endParaRPr lang="zh-CN" altLang="en-US"/>
          </a:p>
          <a:p>
            <a:r>
              <a:rPr lang="zh-CN" altLang="en-US"/>
              <a:t>1.app埋点：Analytics</a:t>
            </a:r>
            <a:endParaRPr lang="zh-CN" altLang="en-US"/>
          </a:p>
          <a:p>
            <a:r>
              <a:rPr lang="zh-CN" altLang="en-US"/>
              <a:t>应用内数据上报，帮助分析用户在app内的行为</a:t>
            </a:r>
            <a:endParaRPr lang="zh-CN" altLang="en-US"/>
          </a:p>
          <a:p>
            <a:endParaRPr lang="zh-CN" altLang="en-US"/>
          </a:p>
          <a:p>
            <a:r>
              <a:rPr lang="zh-CN" altLang="en-US"/>
              <a:t>2.云消息推送：Firebase Cloud Message</a:t>
            </a:r>
            <a:endParaRPr lang="zh-CN" altLang="en-US"/>
          </a:p>
          <a:p>
            <a:r>
              <a:rPr lang="zh-CN" altLang="en-US"/>
              <a:t>即：FCM，帮助app推送通知</a:t>
            </a:r>
            <a:endParaRPr lang="zh-CN" altLang="en-US"/>
          </a:p>
          <a:p>
            <a:endParaRPr lang="zh-CN" altLang="en-US"/>
          </a:p>
          <a:p>
            <a:r>
              <a:rPr lang="zh-CN" altLang="en-US"/>
              <a:t>3.身份验证：Authentication</a:t>
            </a:r>
            <a:endParaRPr lang="zh-CN" altLang="en-US"/>
          </a:p>
          <a:p>
            <a:r>
              <a:rPr lang="zh-CN" altLang="en-US"/>
              <a:t>方便的实现google登录，facebook登录，twitter登录，github登录，邮箱登录，电话登录以及自定义验证登录</a:t>
            </a:r>
            <a:endParaRPr lang="zh-CN" altLang="en-US"/>
          </a:p>
          <a:p>
            <a:endParaRPr lang="zh-CN" altLang="en-US"/>
          </a:p>
          <a:p>
            <a:r>
              <a:rPr lang="zh-CN" altLang="en-US"/>
              <a:t>4.实时数据库：Database和最新的Firestore</a:t>
            </a:r>
            <a:endParaRPr lang="zh-CN" altLang="en-US"/>
          </a:p>
          <a:p>
            <a:r>
              <a:rPr lang="zh-CN" altLang="en-US"/>
              <a:t>无需搭建服务器就能拥有一个实时的数据库，可以用来保存自己想要保存的任何数据。</a:t>
            </a:r>
            <a:endParaRPr lang="zh-CN" altLang="en-US"/>
          </a:p>
          <a:p>
            <a:endParaRPr lang="zh-CN" altLang="en-US"/>
          </a:p>
          <a:p>
            <a:r>
              <a:rPr lang="zh-CN" altLang="en-US"/>
              <a:t>5.云仓库：Cloud Storage</a:t>
            </a:r>
            <a:endParaRPr lang="zh-CN" altLang="en-US"/>
          </a:p>
          <a:p>
            <a:r>
              <a:rPr lang="zh-CN" altLang="en-US"/>
              <a:t>无需搭建服务器就能拥有一个云仓库，可以用来保存文件，如图片、音频、视频。不过免费版最多保存1个G的文件。</a:t>
            </a:r>
            <a:endParaRPr lang="zh-CN" altLang="en-US"/>
          </a:p>
          <a:p>
            <a:endParaRPr lang="en-US" altLang="en-GB" b="1">
              <a:solidFill>
                <a:schemeClr val="bg2"/>
              </a:solidFill>
              <a:latin typeface="Google Sans"/>
              <a:ea typeface="Google Sans"/>
              <a:cs typeface="Google Sans"/>
            </a:endParaRPr>
          </a:p>
          <a:p>
            <a:endParaRPr lang="zh-CN" altLang="en-US">
              <a:solidFill>
                <a:schemeClr val="tx1"/>
              </a:solidFill>
            </a:endParaRPr>
          </a:p>
          <a:p>
            <a:endParaRPr lang="zh-CN" altLang="en-US">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14" name="Shape 214"/>
        <p:cNvGrpSpPr/>
        <p:nvPr/>
      </p:nvGrpSpPr>
      <p:grpSpPr>
        <a:xfrm>
          <a:off x="0" y="0"/>
          <a:ext cx="0" cy="0"/>
          <a:chOff x="0" y="0"/>
          <a:chExt cx="0" cy="0"/>
        </a:xfrm>
      </p:grpSpPr>
      <p:pic>
        <p:nvPicPr>
          <p:cNvPr id="216" name="Google Shape;216;p58"/>
          <p:cNvPicPr preferRelativeResize="0"/>
          <p:nvPr/>
        </p:nvPicPr>
        <p:blipFill rotWithShape="1">
          <a:blip r:embed="rId1"/>
          <a:srcRect l="46396" t="55029" r="47875" b="36445"/>
          <a:stretch>
            <a:fillRect/>
          </a:stretch>
        </p:blipFill>
        <p:spPr>
          <a:xfrm>
            <a:off x="8548126" y="4652200"/>
            <a:ext cx="492723" cy="412525"/>
          </a:xfrm>
          <a:prstGeom prst="rect">
            <a:avLst/>
          </a:prstGeom>
          <a:noFill/>
          <a:ln>
            <a:noFill/>
          </a:ln>
        </p:spPr>
      </p:pic>
      <p:sp>
        <p:nvSpPr>
          <p:cNvPr id="207" name="Google Shape;207;p57"/>
          <p:cNvSpPr txBox="1"/>
          <p:nvPr/>
        </p:nvSpPr>
        <p:spPr>
          <a:xfrm>
            <a:off x="2124075" y="123825"/>
            <a:ext cx="4830445" cy="414020"/>
          </a:xfrm>
          <a:prstGeom prst="rect">
            <a:avLst/>
          </a:prstGeom>
          <a:noFill/>
          <a:ln>
            <a:noFill/>
          </a:ln>
        </p:spPr>
        <p:txBody>
          <a:bodyPr spcFirstLastPara="1" wrap="square" lIns="91425" tIns="91425" rIns="91425" bIns="91425" anchor="t" anchorCtr="0">
            <a:noAutofit/>
          </a:bodyPr>
          <a:p>
            <a:pPr marL="0" lvl="0" indent="0" algn="ctr" rtl="0">
              <a:lnSpc>
                <a:spcPct val="90000"/>
              </a:lnSpc>
              <a:spcBef>
                <a:spcPts val="0"/>
              </a:spcBef>
              <a:spcAft>
                <a:spcPts val="0"/>
              </a:spcAft>
              <a:buNone/>
            </a:pPr>
            <a:r>
              <a:rPr lang="en-US" altLang="en-GB" sz="2400" b="1">
                <a:solidFill>
                  <a:srgbClr val="0075EF"/>
                </a:solidFill>
                <a:latin typeface="Google Sans"/>
                <a:ea typeface="Google Sans"/>
                <a:cs typeface="Google Sans"/>
                <a:sym typeface="Google Sans"/>
              </a:rPr>
              <a:t>Firebase常用功能总结（</a:t>
            </a:r>
            <a:r>
              <a:rPr lang="zh-CN" altLang="en-US" sz="2400" b="1">
                <a:solidFill>
                  <a:srgbClr val="0075EF"/>
                </a:solidFill>
                <a:latin typeface="Google Sans"/>
                <a:ea typeface="Google Sans"/>
                <a:cs typeface="Google Sans"/>
                <a:sym typeface="Google Sans"/>
              </a:rPr>
              <a:t>二</a:t>
            </a:r>
            <a:r>
              <a:rPr lang="en-US" altLang="en-GB" sz="2400" b="1">
                <a:solidFill>
                  <a:srgbClr val="0075EF"/>
                </a:solidFill>
                <a:latin typeface="Google Sans"/>
                <a:ea typeface="Google Sans"/>
                <a:cs typeface="Google Sans"/>
                <a:sym typeface="Google Sans"/>
              </a:rPr>
              <a:t>）</a:t>
            </a:r>
            <a:endParaRPr lang="en-US" altLang="en-GB" sz="2400" b="1">
              <a:solidFill>
                <a:srgbClr val="0075EF"/>
              </a:solidFill>
              <a:latin typeface="Google Sans"/>
              <a:ea typeface="Google Sans"/>
              <a:cs typeface="Google Sans"/>
              <a:sym typeface="Google Sans"/>
            </a:endParaRPr>
          </a:p>
        </p:txBody>
      </p:sp>
      <p:sp>
        <p:nvSpPr>
          <p:cNvPr id="3" name="文本框 2"/>
          <p:cNvSpPr txBox="1"/>
          <p:nvPr/>
        </p:nvSpPr>
        <p:spPr>
          <a:xfrm>
            <a:off x="497840" y="699770"/>
            <a:ext cx="8050530" cy="3322955"/>
          </a:xfrm>
          <a:prstGeom prst="rect">
            <a:avLst/>
          </a:prstGeom>
          <a:noFill/>
        </p:spPr>
        <p:txBody>
          <a:bodyPr wrap="square" rtlCol="0">
            <a:spAutoFit/>
          </a:bodyPr>
          <a:p>
            <a:endParaRPr lang="zh-CN" altLang="en-US"/>
          </a:p>
          <a:p>
            <a:pPr algn="l">
              <a:buSzTx/>
            </a:pPr>
            <a:r>
              <a:rPr lang="zh-CN" altLang="en-US">
                <a:sym typeface="+mn-ea"/>
              </a:rPr>
              <a:t>https://firebase.google.com/docs/auth/android/firebaseui?hl=zh-cn</a:t>
            </a:r>
            <a:endParaRPr lang="zh-CN" altLang="en-US">
              <a:sym typeface="+mn-ea"/>
            </a:endParaRPr>
          </a:p>
          <a:p>
            <a:pPr algn="l">
              <a:buSzTx/>
            </a:pPr>
            <a:endParaRPr lang="zh-CN" altLang="en-US"/>
          </a:p>
          <a:p>
            <a:pPr algn="l">
              <a:buSzTx/>
            </a:pPr>
            <a:r>
              <a:rPr lang="zh-CN" altLang="en-US">
                <a:sym typeface="+mn-ea"/>
              </a:rPr>
              <a:t>6.app崩溃报告：Firebase Crashlytics  类似国内bugly</a:t>
            </a:r>
            <a:endParaRPr lang="zh-CN" altLang="en-US"/>
          </a:p>
          <a:p>
            <a:pPr algn="l">
              <a:buSzTx/>
            </a:pPr>
            <a:endParaRPr lang="zh-CN" altLang="en-US"/>
          </a:p>
          <a:p>
            <a:pPr algn="l">
              <a:buSzTx/>
            </a:pPr>
            <a:r>
              <a:rPr lang="zh-CN" altLang="en-US">
                <a:sym typeface="+mn-ea"/>
              </a:rPr>
              <a:t>7.Firebase远程配置：Remote Config </a:t>
            </a:r>
            <a:endParaRPr lang="zh-CN" altLang="en-US"/>
          </a:p>
          <a:p>
            <a:pPr algn="l">
              <a:buSzTx/>
            </a:pPr>
            <a:endParaRPr lang="zh-CN" altLang="en-US"/>
          </a:p>
          <a:p>
            <a:pPr algn="l">
              <a:buSzTx/>
            </a:pPr>
            <a:r>
              <a:rPr lang="zh-CN" altLang="en-US">
                <a:sym typeface="+mn-ea"/>
              </a:rPr>
              <a:t>8.A/B测试 </a:t>
            </a:r>
            <a:endParaRPr lang="zh-CN" altLang="en-US"/>
          </a:p>
          <a:p>
            <a:pPr algn="l">
              <a:buSzTx/>
            </a:pPr>
            <a:endParaRPr lang="zh-CN" altLang="en-US"/>
          </a:p>
          <a:p>
            <a:pPr algn="l">
              <a:buSzTx/>
            </a:pPr>
            <a:r>
              <a:rPr lang="zh-CN" altLang="en-US">
                <a:sym typeface="+mn-ea"/>
              </a:rPr>
              <a:t>9.动态链接：Dynamic Link  类似 APPFly 的 DeepLink</a:t>
            </a:r>
            <a:endParaRPr lang="zh-CN" altLang="en-US"/>
          </a:p>
          <a:p>
            <a:pPr algn="l">
              <a:buSzTx/>
            </a:pPr>
            <a:endParaRPr lang="zh-CN" altLang="en-US"/>
          </a:p>
          <a:p>
            <a:pPr algn="l">
              <a:buSzTx/>
            </a:pPr>
            <a:r>
              <a:rPr lang="zh-CN" altLang="en-US">
                <a:sym typeface="+mn-ea"/>
              </a:rPr>
              <a:t>10.机器学习：Firebase Machine Learning ：https://firebase.google.com/docs/ml?hl=zh-cn</a:t>
            </a:r>
            <a:endParaRPr lang="zh-CN" altLang="en-US"/>
          </a:p>
          <a:p>
            <a:pPr algn="l">
              <a:buSzTx/>
            </a:pPr>
            <a:endParaRPr lang="zh-CN" altLang="en-US"/>
          </a:p>
          <a:p>
            <a:pPr algn="l">
              <a:buSzTx/>
            </a:pPr>
            <a:r>
              <a:rPr lang="zh-CN" altLang="en-US">
                <a:sym typeface="+mn-ea"/>
              </a:rPr>
              <a:t>主要功能实现：文字识别  图片标注  物体检测和跟踪  脸检测和轮廓追踪 条码扫描 语言识别  翻译  智能回复</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14" name="Shape 214"/>
        <p:cNvGrpSpPr/>
        <p:nvPr/>
      </p:nvGrpSpPr>
      <p:grpSpPr>
        <a:xfrm>
          <a:off x="0" y="0"/>
          <a:ext cx="0" cy="0"/>
          <a:chOff x="0" y="0"/>
          <a:chExt cx="0" cy="0"/>
        </a:xfrm>
      </p:grpSpPr>
      <p:pic>
        <p:nvPicPr>
          <p:cNvPr id="216" name="Google Shape;216;p58"/>
          <p:cNvPicPr preferRelativeResize="0"/>
          <p:nvPr/>
        </p:nvPicPr>
        <p:blipFill rotWithShape="1">
          <a:blip r:embed="rId1"/>
          <a:srcRect l="46396" t="55029" r="47875" b="36445"/>
          <a:stretch>
            <a:fillRect/>
          </a:stretch>
        </p:blipFill>
        <p:spPr>
          <a:xfrm>
            <a:off x="8548126" y="4652200"/>
            <a:ext cx="492723" cy="412525"/>
          </a:xfrm>
          <a:prstGeom prst="rect">
            <a:avLst/>
          </a:prstGeom>
          <a:noFill/>
          <a:ln>
            <a:noFill/>
          </a:ln>
        </p:spPr>
      </p:pic>
      <p:sp>
        <p:nvSpPr>
          <p:cNvPr id="207" name="Google Shape;207;p57"/>
          <p:cNvSpPr txBox="1"/>
          <p:nvPr/>
        </p:nvSpPr>
        <p:spPr>
          <a:xfrm>
            <a:off x="1835785" y="267970"/>
            <a:ext cx="4830445" cy="414020"/>
          </a:xfrm>
          <a:prstGeom prst="rect">
            <a:avLst/>
          </a:prstGeom>
          <a:noFill/>
          <a:ln>
            <a:noFill/>
          </a:ln>
        </p:spPr>
        <p:txBody>
          <a:bodyPr spcFirstLastPara="1" wrap="square" lIns="91425" tIns="91425" rIns="91425" bIns="91425" anchor="t" anchorCtr="0">
            <a:noAutofit/>
          </a:bodyPr>
          <a:p>
            <a:pPr marL="0" lvl="0" indent="0" algn="ctr" rtl="0">
              <a:lnSpc>
                <a:spcPct val="90000"/>
              </a:lnSpc>
              <a:spcBef>
                <a:spcPts val="0"/>
              </a:spcBef>
              <a:spcAft>
                <a:spcPts val="0"/>
              </a:spcAft>
              <a:buNone/>
            </a:pPr>
            <a:r>
              <a:rPr lang="en-US" altLang="en-GB" sz="2400" b="1">
                <a:solidFill>
                  <a:srgbClr val="0075EF"/>
                </a:solidFill>
                <a:latin typeface="Google Sans"/>
                <a:ea typeface="Google Sans"/>
                <a:cs typeface="Google Sans"/>
                <a:sym typeface="+mn-ea"/>
              </a:rPr>
              <a:t>Firebase </a:t>
            </a:r>
            <a:r>
              <a:rPr lang="zh-CN" altLang="en-US" sz="2400" b="1">
                <a:solidFill>
                  <a:srgbClr val="0075EF"/>
                </a:solidFill>
                <a:latin typeface="Google Sans"/>
                <a:ea typeface="Google Sans"/>
                <a:cs typeface="Google Sans"/>
                <a:sym typeface="+mn-ea"/>
              </a:rPr>
              <a:t>接入</a:t>
            </a:r>
            <a:r>
              <a:rPr lang="en-US" altLang="en-GB" sz="2400" b="1">
                <a:solidFill>
                  <a:srgbClr val="0075EF"/>
                </a:solidFill>
                <a:latin typeface="Google Sans"/>
                <a:ea typeface="Google Sans"/>
                <a:cs typeface="Google Sans"/>
                <a:sym typeface="+mn-ea"/>
              </a:rPr>
              <a:t>项目中</a:t>
            </a:r>
            <a:endParaRPr lang="en-US" altLang="en-GB" sz="2400" b="1">
              <a:solidFill>
                <a:srgbClr val="0075EF"/>
              </a:solidFill>
              <a:latin typeface="Google Sans"/>
              <a:ea typeface="Google Sans"/>
              <a:cs typeface="Google Sans"/>
              <a:sym typeface="Google Sans"/>
            </a:endParaRPr>
          </a:p>
        </p:txBody>
      </p:sp>
      <p:sp>
        <p:nvSpPr>
          <p:cNvPr id="3" name="文本框 2"/>
          <p:cNvSpPr txBox="1"/>
          <p:nvPr/>
        </p:nvSpPr>
        <p:spPr>
          <a:xfrm>
            <a:off x="539750" y="915670"/>
            <a:ext cx="8050530" cy="2707005"/>
          </a:xfrm>
          <a:prstGeom prst="rect">
            <a:avLst/>
          </a:prstGeom>
          <a:noFill/>
        </p:spPr>
        <p:txBody>
          <a:bodyPr wrap="square" rtlCol="0">
            <a:spAutoFit/>
          </a:bodyPr>
          <a:p>
            <a:endParaRPr lang="zh-CN" altLang="en-US"/>
          </a:p>
          <a:p>
            <a:pPr algn="l">
              <a:buSzTx/>
            </a:pPr>
            <a:r>
              <a:rPr lang="zh-CN" altLang="en-US" sz="1600">
                <a:sym typeface="+mn-ea"/>
              </a:rPr>
              <a:t>https://firebase.google.com/docs/android/setup?hl=zh-cn</a:t>
            </a:r>
            <a:endParaRPr lang="zh-CN" altLang="en-US" sz="1600">
              <a:sym typeface="+mn-ea"/>
            </a:endParaRPr>
          </a:p>
          <a:p>
            <a:pPr algn="l">
              <a:buSzTx/>
            </a:pPr>
            <a:endParaRPr lang="zh-CN" altLang="en-US" sz="1600"/>
          </a:p>
          <a:p>
            <a:pPr algn="l">
              <a:buSzTx/>
              <a:buNone/>
            </a:pPr>
            <a:r>
              <a:rPr lang="zh-CN" altLang="en-US" sz="1600">
                <a:sym typeface="+mn-ea"/>
              </a:rPr>
              <a:t>1.将 Firebase SDK 添加到项目中</a:t>
            </a:r>
            <a:r>
              <a:rPr lang="zh-CN" altLang="en-US" sz="1600"/>
              <a:t>：com.google.firebase:firebase-bom</a:t>
            </a:r>
            <a:endParaRPr lang="zh-CN" altLang="en-US" sz="1600"/>
          </a:p>
          <a:p>
            <a:pPr algn="l">
              <a:buSzTx/>
              <a:buNone/>
            </a:pPr>
            <a:endParaRPr lang="zh-CN" altLang="en-US" sz="1600">
              <a:sym typeface="+mn-ea"/>
            </a:endParaRPr>
          </a:p>
          <a:p>
            <a:pPr algn="l">
              <a:buSzTx/>
              <a:buNone/>
            </a:pPr>
            <a:r>
              <a:rPr lang="zh-CN" altLang="en-US" sz="1600">
                <a:sym typeface="+mn-ea"/>
              </a:rPr>
              <a:t>2.在Firebase 控制台添加项目,并添加相关配置（包名，签名等）</a:t>
            </a:r>
            <a:endParaRPr lang="zh-CN" altLang="en-US" sz="1600">
              <a:sym typeface="+mn-ea"/>
            </a:endParaRPr>
          </a:p>
          <a:p>
            <a:pPr algn="l">
              <a:buSzTx/>
              <a:buNone/>
            </a:pPr>
            <a:endParaRPr lang="zh-CN" altLang="en-US" sz="1600"/>
          </a:p>
          <a:p>
            <a:pPr algn="l">
              <a:buSzTx/>
              <a:buNone/>
            </a:pPr>
            <a:r>
              <a:rPr lang="zh-CN" altLang="en-US" sz="1600">
                <a:sym typeface="+mn-ea"/>
              </a:rPr>
              <a:t>3.将Firebase 控制台的google-services.jason配置到android 中,GoogleService-Info.plis配置到ios中，生成新的服务端用的json 配置到服务端结合 Firebase Admin sdk 使用</a:t>
            </a:r>
            <a:endParaRPr lang="zh-CN" altLang="en-US" sz="1600">
              <a:sym typeface="+mn-ea"/>
            </a:endParaRPr>
          </a:p>
          <a:p>
            <a:pPr algn="l">
              <a:buSzTx/>
              <a:buNone/>
            </a:pPr>
            <a:endParaRPr lang="en-US" altLang="en-GB" b="1">
              <a:solidFill>
                <a:srgbClr val="0075EF"/>
              </a:solidFill>
              <a:latin typeface="Google Sans"/>
              <a:ea typeface="Google Sans"/>
              <a:cs typeface="Google Sans"/>
              <a:sym typeface="+mn-ea"/>
            </a:endParaRPr>
          </a:p>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14" name="Shape 214"/>
        <p:cNvGrpSpPr/>
        <p:nvPr/>
      </p:nvGrpSpPr>
      <p:grpSpPr>
        <a:xfrm>
          <a:off x="0" y="0"/>
          <a:ext cx="0" cy="0"/>
          <a:chOff x="0" y="0"/>
          <a:chExt cx="0" cy="0"/>
        </a:xfrm>
      </p:grpSpPr>
      <p:pic>
        <p:nvPicPr>
          <p:cNvPr id="216" name="Google Shape;216;p58"/>
          <p:cNvPicPr preferRelativeResize="0"/>
          <p:nvPr/>
        </p:nvPicPr>
        <p:blipFill rotWithShape="1">
          <a:blip r:embed="rId1"/>
          <a:srcRect l="46396" t="55029" r="47875" b="36445"/>
          <a:stretch>
            <a:fillRect/>
          </a:stretch>
        </p:blipFill>
        <p:spPr>
          <a:xfrm>
            <a:off x="8548126" y="4652200"/>
            <a:ext cx="492723" cy="412525"/>
          </a:xfrm>
          <a:prstGeom prst="rect">
            <a:avLst/>
          </a:prstGeom>
          <a:noFill/>
          <a:ln>
            <a:noFill/>
          </a:ln>
        </p:spPr>
      </p:pic>
      <p:sp>
        <p:nvSpPr>
          <p:cNvPr id="207" name="Google Shape;207;p57"/>
          <p:cNvSpPr txBox="1"/>
          <p:nvPr/>
        </p:nvSpPr>
        <p:spPr>
          <a:xfrm>
            <a:off x="1403985" y="195580"/>
            <a:ext cx="5777865" cy="414020"/>
          </a:xfrm>
          <a:prstGeom prst="rect">
            <a:avLst/>
          </a:prstGeom>
          <a:noFill/>
          <a:ln>
            <a:noFill/>
          </a:ln>
        </p:spPr>
        <p:txBody>
          <a:bodyPr spcFirstLastPara="1" wrap="square" lIns="91425" tIns="91425" rIns="91425" bIns="91425" anchor="t" anchorCtr="0">
            <a:noAutofit/>
          </a:bodyPr>
          <a:p>
            <a:pPr marL="0" lvl="0" indent="0" algn="ctr" rtl="0">
              <a:lnSpc>
                <a:spcPct val="90000"/>
              </a:lnSpc>
              <a:spcBef>
                <a:spcPts val="0"/>
              </a:spcBef>
              <a:spcAft>
                <a:spcPts val="0"/>
              </a:spcAft>
              <a:buNone/>
            </a:pPr>
            <a:r>
              <a:rPr lang="en-US" altLang="en-GB" sz="2400" b="1">
                <a:solidFill>
                  <a:srgbClr val="0075EF"/>
                </a:solidFill>
                <a:latin typeface="Google Sans"/>
                <a:ea typeface="Google Sans"/>
                <a:cs typeface="Google Sans"/>
                <a:sym typeface="+mn-ea"/>
              </a:rPr>
              <a:t>Firebase  </a:t>
            </a:r>
            <a:r>
              <a:rPr lang="en-US" altLang="en-GB" sz="2400" b="1">
                <a:solidFill>
                  <a:srgbClr val="0075EF"/>
                </a:solidFill>
                <a:latin typeface="Google Sans"/>
                <a:ea typeface="Google Sans"/>
                <a:cs typeface="Google Sans"/>
                <a:sym typeface="+mn-ea"/>
              </a:rPr>
              <a:t>身份验证：Authentication</a:t>
            </a:r>
            <a:endParaRPr lang="en-US" altLang="en-GB" sz="2400" b="1">
              <a:solidFill>
                <a:srgbClr val="0075EF"/>
              </a:solidFill>
              <a:latin typeface="Google Sans"/>
              <a:ea typeface="Google Sans"/>
              <a:cs typeface="Google Sans"/>
              <a:sym typeface="Google Sans"/>
            </a:endParaRPr>
          </a:p>
        </p:txBody>
      </p:sp>
      <p:pic>
        <p:nvPicPr>
          <p:cNvPr id="2" name="图片 1"/>
          <p:cNvPicPr>
            <a:picLocks noChangeAspect="1"/>
          </p:cNvPicPr>
          <p:nvPr/>
        </p:nvPicPr>
        <p:blipFill>
          <a:blip r:embed="rId2"/>
          <a:stretch>
            <a:fillRect/>
          </a:stretch>
        </p:blipFill>
        <p:spPr>
          <a:xfrm>
            <a:off x="356870" y="915670"/>
            <a:ext cx="8429625" cy="40881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46" name="Shape 346"/>
        <p:cNvGrpSpPr/>
        <p:nvPr/>
      </p:nvGrpSpPr>
      <p:grpSpPr>
        <a:xfrm>
          <a:off x="0" y="0"/>
          <a:ext cx="0" cy="0"/>
          <a:chOff x="0" y="0"/>
          <a:chExt cx="0" cy="0"/>
        </a:xfrm>
      </p:grpSpPr>
      <p:pic>
        <p:nvPicPr>
          <p:cNvPr id="347" name="Google Shape;347;p74"/>
          <p:cNvPicPr preferRelativeResize="0"/>
          <p:nvPr/>
        </p:nvPicPr>
        <p:blipFill rotWithShape="1">
          <a:blip r:embed="rId1"/>
          <a:srcRect l="12502" t="4166" r="12495" b="34656"/>
          <a:stretch>
            <a:fillRect/>
          </a:stretch>
        </p:blipFill>
        <p:spPr>
          <a:xfrm>
            <a:off x="2970900" y="321900"/>
            <a:ext cx="3940750" cy="4821600"/>
          </a:xfrm>
          <a:prstGeom prst="rect">
            <a:avLst/>
          </a:prstGeom>
          <a:noFill/>
          <a:ln>
            <a:noFill/>
          </a:ln>
        </p:spPr>
      </p:pic>
      <p:sp>
        <p:nvSpPr>
          <p:cNvPr id="348" name="Google Shape;348;p74"/>
          <p:cNvSpPr/>
          <p:nvPr/>
        </p:nvSpPr>
        <p:spPr>
          <a:xfrm>
            <a:off x="3525050" y="1066150"/>
            <a:ext cx="2833500" cy="407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49" name="Google Shape;349;p74"/>
          <p:cNvPicPr preferRelativeResize="0"/>
          <p:nvPr/>
        </p:nvPicPr>
        <p:blipFill rotWithShape="1">
          <a:blip r:embed="rId2"/>
          <a:srcRect b="55375"/>
          <a:stretch>
            <a:fillRect/>
          </a:stretch>
        </p:blipFill>
        <p:spPr>
          <a:xfrm>
            <a:off x="3552014" y="2353200"/>
            <a:ext cx="2778525" cy="1857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53" name="Shape 353"/>
        <p:cNvGrpSpPr/>
        <p:nvPr/>
      </p:nvGrpSpPr>
      <p:grpSpPr>
        <a:xfrm>
          <a:off x="0" y="0"/>
          <a:ext cx="0" cy="0"/>
          <a:chOff x="0" y="0"/>
          <a:chExt cx="0" cy="0"/>
        </a:xfrm>
      </p:grpSpPr>
      <p:sp>
        <p:nvSpPr>
          <p:cNvPr id="355" name="Google Shape;355;p75"/>
          <p:cNvSpPr txBox="1"/>
          <p:nvPr/>
        </p:nvSpPr>
        <p:spPr>
          <a:xfrm>
            <a:off x="1018125" y="589475"/>
            <a:ext cx="7654800" cy="3646200"/>
          </a:xfrm>
          <a:prstGeom prst="rect">
            <a:avLst/>
          </a:prstGeom>
          <a:noFill/>
          <a:ln>
            <a:noFill/>
          </a:ln>
        </p:spPr>
        <p:txBody>
          <a:bodyPr spcFirstLastPara="1" wrap="square" lIns="60950" tIns="60950" rIns="60950" bIns="60950" anchor="t" anchorCtr="0">
            <a:noAutofit/>
          </a:bodyPr>
          <a:lstStyle/>
          <a:p>
            <a:pPr marL="0" lvl="0" indent="0" algn="l" rtl="0">
              <a:lnSpc>
                <a:spcPct val="115000"/>
              </a:lnSpc>
              <a:spcBef>
                <a:spcPts val="0"/>
              </a:spcBef>
              <a:spcAft>
                <a:spcPts val="0"/>
              </a:spcAft>
              <a:buNone/>
            </a:pPr>
            <a:r>
              <a:rPr lang="en-GB">
                <a:solidFill>
                  <a:srgbClr val="4DD0E1"/>
                </a:solidFill>
                <a:latin typeface="Roboto Mono" panose="00000009000000000000"/>
                <a:ea typeface="Roboto Mono" panose="00000009000000000000"/>
                <a:cs typeface="Roboto Mono" panose="00000009000000000000"/>
                <a:sym typeface="Roboto Mono" panose="00000009000000000000"/>
              </a:rPr>
              <a:t>import</a:t>
            </a:r>
            <a:r>
              <a:rPr lang="en-GB">
                <a:solidFill>
                  <a:srgbClr val="ECEFF1"/>
                </a:solidFill>
                <a:latin typeface="Roboto Mono" panose="00000009000000000000"/>
                <a:ea typeface="Roboto Mono" panose="00000009000000000000"/>
                <a:cs typeface="Roboto Mono" panose="00000009000000000000"/>
                <a:sym typeface="Roboto Mono" panose="00000009000000000000"/>
              </a:rPr>
              <a:t> { getAuth, getRedirectResult, GoogleAuthProvider } </a:t>
            </a:r>
            <a:r>
              <a:rPr lang="en-GB">
                <a:solidFill>
                  <a:srgbClr val="4DD0E1"/>
                </a:solidFill>
                <a:latin typeface="Roboto Mono" panose="00000009000000000000"/>
                <a:ea typeface="Roboto Mono" panose="00000009000000000000"/>
                <a:cs typeface="Roboto Mono" panose="00000009000000000000"/>
                <a:sym typeface="Roboto Mono" panose="00000009000000000000"/>
              </a:rPr>
              <a:t>from</a:t>
            </a:r>
            <a:r>
              <a:rPr lang="en-GB">
                <a:solidFill>
                  <a:srgbClr val="ECEFF1"/>
                </a:solidFill>
                <a:latin typeface="Roboto Mono" panose="00000009000000000000"/>
                <a:ea typeface="Roboto Mono" panose="00000009000000000000"/>
                <a:cs typeface="Roboto Mono" panose="00000009000000000000"/>
                <a:sym typeface="Roboto Mono" panose="00000009000000000000"/>
              </a:rPr>
              <a:t> </a:t>
            </a:r>
            <a:r>
              <a:rPr lang="en-GB">
                <a:solidFill>
                  <a:srgbClr val="9CCC65"/>
                </a:solidFill>
                <a:latin typeface="Roboto Mono" panose="00000009000000000000"/>
                <a:ea typeface="Roboto Mono" panose="00000009000000000000"/>
                <a:cs typeface="Roboto Mono" panose="00000009000000000000"/>
                <a:sym typeface="Roboto Mono" panose="00000009000000000000"/>
              </a:rPr>
              <a:t>"firebase/auth"</a:t>
            </a:r>
            <a:r>
              <a:rPr lang="en-GB">
                <a:solidFill>
                  <a:srgbClr val="ECEFF1"/>
                </a:solidFill>
                <a:latin typeface="Roboto Mono" panose="00000009000000000000"/>
                <a:ea typeface="Roboto Mono" panose="00000009000000000000"/>
                <a:cs typeface="Roboto Mono" panose="00000009000000000000"/>
                <a:sym typeface="Roboto Mono" panose="00000009000000000000"/>
              </a:rPr>
              <a:t>;</a:t>
            </a:r>
            <a:endParaRPr>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a:solidFill>
                  <a:srgbClr val="4DD0E1"/>
                </a:solidFill>
                <a:latin typeface="Roboto Mono" panose="00000009000000000000"/>
                <a:ea typeface="Roboto Mono" panose="00000009000000000000"/>
                <a:cs typeface="Roboto Mono" panose="00000009000000000000"/>
                <a:sym typeface="Roboto Mono" panose="00000009000000000000"/>
              </a:rPr>
              <a:t>const</a:t>
            </a:r>
            <a:r>
              <a:rPr lang="en-GB">
                <a:solidFill>
                  <a:srgbClr val="ECEFF1"/>
                </a:solidFill>
                <a:latin typeface="Roboto Mono" panose="00000009000000000000"/>
                <a:ea typeface="Roboto Mono" panose="00000009000000000000"/>
                <a:cs typeface="Roboto Mono" panose="00000009000000000000"/>
                <a:sym typeface="Roboto Mono" panose="00000009000000000000"/>
              </a:rPr>
              <a:t> auth = getAuth();</a:t>
            </a:r>
            <a:endParaRPr>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getRedirectResult(auth)</a:t>
            </a:r>
            <a:endParaRPr>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.then((result) =&gt; {</a:t>
            </a:r>
            <a:endParaRPr>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a:t>
            </a:r>
            <a:r>
              <a:rPr lang="en-GB">
                <a:solidFill>
                  <a:srgbClr val="4DD0E1"/>
                </a:solidFill>
                <a:latin typeface="Roboto Mono" panose="00000009000000000000"/>
                <a:ea typeface="Roboto Mono" panose="00000009000000000000"/>
                <a:cs typeface="Roboto Mono" panose="00000009000000000000"/>
                <a:sym typeface="Roboto Mono" panose="00000009000000000000"/>
              </a:rPr>
              <a:t>const</a:t>
            </a:r>
            <a:r>
              <a:rPr lang="en-GB">
                <a:solidFill>
                  <a:srgbClr val="ECEFF1"/>
                </a:solidFill>
                <a:latin typeface="Roboto Mono" panose="00000009000000000000"/>
                <a:ea typeface="Roboto Mono" panose="00000009000000000000"/>
                <a:cs typeface="Roboto Mono" panose="00000009000000000000"/>
                <a:sym typeface="Roboto Mono" panose="00000009000000000000"/>
              </a:rPr>
              <a:t> credential = GoogleAuthProvider.credentialFromResult(result);</a:t>
            </a:r>
            <a:endParaRPr>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a:t>
            </a:r>
            <a:r>
              <a:rPr lang="en-GB">
                <a:solidFill>
                  <a:srgbClr val="4DD0E1"/>
                </a:solidFill>
                <a:latin typeface="Roboto Mono" panose="00000009000000000000"/>
                <a:ea typeface="Roboto Mono" panose="00000009000000000000"/>
                <a:cs typeface="Roboto Mono" panose="00000009000000000000"/>
                <a:sym typeface="Roboto Mono" panose="00000009000000000000"/>
              </a:rPr>
              <a:t>const</a:t>
            </a:r>
            <a:r>
              <a:rPr lang="en-GB">
                <a:solidFill>
                  <a:srgbClr val="ECEFF1"/>
                </a:solidFill>
                <a:latin typeface="Roboto Mono" panose="00000009000000000000"/>
                <a:ea typeface="Roboto Mono" panose="00000009000000000000"/>
                <a:cs typeface="Roboto Mono" panose="00000009000000000000"/>
                <a:sym typeface="Roboto Mono" panose="00000009000000000000"/>
              </a:rPr>
              <a:t> token = credential.accessToken;</a:t>
            </a:r>
            <a:endParaRPr>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a:t>
            </a:r>
            <a:r>
              <a:rPr lang="en-GB">
                <a:solidFill>
                  <a:srgbClr val="4DD0E1"/>
                </a:solidFill>
                <a:latin typeface="Roboto Mono" panose="00000009000000000000"/>
                <a:ea typeface="Roboto Mono" panose="00000009000000000000"/>
                <a:cs typeface="Roboto Mono" panose="00000009000000000000"/>
                <a:sym typeface="Roboto Mono" panose="00000009000000000000"/>
              </a:rPr>
              <a:t>const</a:t>
            </a:r>
            <a:r>
              <a:rPr lang="en-GB">
                <a:solidFill>
                  <a:srgbClr val="ECEFF1"/>
                </a:solidFill>
                <a:latin typeface="Roboto Mono" panose="00000009000000000000"/>
                <a:ea typeface="Roboto Mono" panose="00000009000000000000"/>
                <a:cs typeface="Roboto Mono" panose="00000009000000000000"/>
                <a:sym typeface="Roboto Mono" panose="00000009000000000000"/>
              </a:rPr>
              <a:t> user = result.user;</a:t>
            </a:r>
            <a:endParaRPr>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a:t>
            </a:r>
            <a:r>
              <a:rPr lang="en-GB">
                <a:solidFill>
                  <a:srgbClr val="F06292"/>
                </a:solidFill>
                <a:latin typeface="Roboto Mono" panose="00000009000000000000"/>
                <a:ea typeface="Roboto Mono" panose="00000009000000000000"/>
                <a:cs typeface="Roboto Mono" panose="00000009000000000000"/>
                <a:sym typeface="Roboto Mono" panose="00000009000000000000"/>
              </a:rPr>
              <a:t>// ...</a:t>
            </a:r>
            <a:endParaRPr>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a:t>
            </a:r>
            <a:r>
              <a:rPr lang="en-GB">
                <a:solidFill>
                  <a:srgbClr val="4DD0E1"/>
                </a:solidFill>
                <a:latin typeface="Roboto Mono" panose="00000009000000000000"/>
                <a:ea typeface="Roboto Mono" panose="00000009000000000000"/>
                <a:cs typeface="Roboto Mono" panose="00000009000000000000"/>
                <a:sym typeface="Roboto Mono" panose="00000009000000000000"/>
              </a:rPr>
              <a:t>catch</a:t>
            </a:r>
            <a:r>
              <a:rPr lang="en-GB">
                <a:solidFill>
                  <a:srgbClr val="ECEFF1"/>
                </a:solidFill>
                <a:latin typeface="Roboto Mono" panose="00000009000000000000"/>
                <a:ea typeface="Roboto Mono" panose="00000009000000000000"/>
                <a:cs typeface="Roboto Mono" panose="00000009000000000000"/>
                <a:sym typeface="Roboto Mono" panose="00000009000000000000"/>
              </a:rPr>
              <a:t>((error) =&gt; {</a:t>
            </a:r>
            <a:endParaRPr>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a:t>
            </a:r>
            <a:r>
              <a:rPr lang="en-GB">
                <a:solidFill>
                  <a:srgbClr val="F06292"/>
                </a:solidFill>
                <a:latin typeface="Roboto Mono" panose="00000009000000000000"/>
                <a:ea typeface="Roboto Mono" panose="00000009000000000000"/>
                <a:cs typeface="Roboto Mono" panose="00000009000000000000"/>
                <a:sym typeface="Roboto Mono" panose="00000009000000000000"/>
              </a:rPr>
              <a:t>// ...</a:t>
            </a:r>
            <a:endParaRPr>
              <a:solidFill>
                <a:srgbClr val="ECEFF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a:solidFill>
                  <a:srgbClr val="ECEFF1"/>
                </a:solidFill>
                <a:latin typeface="Roboto Mono" panose="00000009000000000000"/>
                <a:ea typeface="Roboto Mono" panose="00000009000000000000"/>
                <a:cs typeface="Roboto Mono" panose="00000009000000000000"/>
                <a:sym typeface="Roboto Mono" panose="00000009000000000000"/>
              </a:rPr>
              <a:t>  });</a:t>
            </a:r>
            <a:endParaRPr>
              <a:solidFill>
                <a:srgbClr val="4DD0E1"/>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a:solidFill>
                <a:srgbClr val="FFFFFF"/>
              </a:solidFill>
              <a:latin typeface="Roboto Mono Light"/>
              <a:ea typeface="Roboto Mono Light"/>
              <a:cs typeface="Roboto Mono Light"/>
              <a:sym typeface="Roboto Mon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214" name="Shape 214"/>
        <p:cNvGrpSpPr/>
        <p:nvPr/>
      </p:nvGrpSpPr>
      <p:grpSpPr>
        <a:xfrm>
          <a:off x="0" y="0"/>
          <a:ext cx="0" cy="0"/>
          <a:chOff x="0" y="0"/>
          <a:chExt cx="0" cy="0"/>
        </a:xfrm>
      </p:grpSpPr>
      <p:pic>
        <p:nvPicPr>
          <p:cNvPr id="216" name="Google Shape;216;p58"/>
          <p:cNvPicPr preferRelativeResize="0"/>
          <p:nvPr/>
        </p:nvPicPr>
        <p:blipFill rotWithShape="1">
          <a:blip r:embed="rId1"/>
          <a:srcRect l="46396" t="55029" r="47875" b="36445"/>
          <a:stretch>
            <a:fillRect/>
          </a:stretch>
        </p:blipFill>
        <p:spPr>
          <a:xfrm>
            <a:off x="8548126" y="4652200"/>
            <a:ext cx="492723" cy="412525"/>
          </a:xfrm>
          <a:prstGeom prst="rect">
            <a:avLst/>
          </a:prstGeom>
          <a:noFill/>
          <a:ln>
            <a:noFill/>
          </a:ln>
        </p:spPr>
      </p:pic>
      <p:sp>
        <p:nvSpPr>
          <p:cNvPr id="54" name="Google Shape;54;p13"/>
          <p:cNvSpPr txBox="1"/>
          <p:nvPr>
            <p:ph type="subTitle" idx="1"/>
          </p:nvPr>
        </p:nvSpPr>
        <p:spPr>
          <a:xfrm>
            <a:off x="311713" y="122530"/>
            <a:ext cx="8520600" cy="792600"/>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2400">
                <a:solidFill>
                  <a:srgbClr val="0075EF"/>
                </a:solidFill>
                <a:latin typeface="Google Sans"/>
                <a:ea typeface="Google Sans"/>
                <a:cs typeface="Google Sans"/>
              </a:rPr>
              <a:t>Firebase 推送:</a:t>
            </a:r>
            <a:r>
              <a:rPr lang="en-US" altLang="en-GB" sz="2400">
                <a:solidFill>
                  <a:srgbClr val="0075EF"/>
                </a:solidFill>
                <a:latin typeface="Google Sans"/>
                <a:ea typeface="Google Sans"/>
                <a:cs typeface="Google Sans"/>
                <a:sym typeface="+mn-ea"/>
              </a:rPr>
              <a:t>FCM</a:t>
            </a:r>
            <a:r>
              <a:rPr lang="en-US" altLang="zh-CN" sz="2400">
                <a:sym typeface="+mn-ea"/>
              </a:rPr>
              <a:t> </a:t>
            </a:r>
            <a:endParaRPr lang="zh-CN" altLang="en-US" sz="2400">
              <a:solidFill>
                <a:srgbClr val="000000"/>
              </a:solidFill>
            </a:endParaRPr>
          </a:p>
        </p:txBody>
      </p:sp>
      <p:sp>
        <p:nvSpPr>
          <p:cNvPr id="3" name="文本框 2"/>
          <p:cNvSpPr txBox="1"/>
          <p:nvPr/>
        </p:nvSpPr>
        <p:spPr>
          <a:xfrm>
            <a:off x="878840" y="627380"/>
            <a:ext cx="7858125" cy="2245360"/>
          </a:xfrm>
          <a:prstGeom prst="rect">
            <a:avLst/>
          </a:prstGeom>
          <a:noFill/>
        </p:spPr>
        <p:txBody>
          <a:bodyPr wrap="square" rtlCol="0">
            <a:spAutoFit/>
          </a:bodyPr>
          <a:p>
            <a:endParaRPr lang="zh-CN" altLang="en-US"/>
          </a:p>
          <a:p>
            <a:r>
              <a:rPr lang="en-US" altLang="zh-CN">
                <a:sym typeface="+mn-ea"/>
              </a:rPr>
              <a:t>https://firebase.google.com/docs/cloud-messaging/?hl=zh-cn</a:t>
            </a:r>
            <a:endParaRPr lang="en-US" altLang="zh-CN">
              <a:sym typeface="+mn-ea"/>
            </a:endParaRPr>
          </a:p>
          <a:p>
            <a:endParaRPr lang="en-US" altLang="zh-CN">
              <a:sym typeface="+mn-ea"/>
            </a:endParaRPr>
          </a:p>
          <a:p>
            <a:r>
              <a:rPr lang="en-US" altLang="zh-CN">
                <a:sym typeface="+mn-ea"/>
              </a:rPr>
              <a:t>https://youtu.be/8sGY55yxicA?list=PLl-K7zZEsYLmOF_07IayrTntevxtbUxDL</a:t>
            </a:r>
            <a:endParaRPr lang="en-US" altLang="zh-CN">
              <a:sym typeface="+mn-ea"/>
            </a:endParaRPr>
          </a:p>
          <a:p>
            <a:endParaRPr lang="en-US" altLang="zh-CN">
              <a:sym typeface="+mn-ea"/>
            </a:endParaRPr>
          </a:p>
          <a:p>
            <a:r>
              <a:rPr lang="zh-CN" altLang="en-US"/>
              <a:t>Firebase Cloud Messaging (FCM) 是一种跨平台消息传递解决方案，可供您可靠地传递消息，且无需任何费用。</a:t>
            </a:r>
            <a:endParaRPr lang="zh-CN" altLang="en-US"/>
          </a:p>
          <a:p>
            <a:endParaRPr lang="zh-CN" altLang="en-US"/>
          </a:p>
          <a:p>
            <a:endParaRPr lang="zh-CN" altLang="en-US"/>
          </a:p>
          <a:p>
            <a:endParaRPr lang="zh-CN" altLang="en-US"/>
          </a:p>
        </p:txBody>
      </p:sp>
      <p:pic>
        <p:nvPicPr>
          <p:cNvPr id="4" name="图片 3" descr="diagram-FCM"/>
          <p:cNvPicPr>
            <a:picLocks noChangeAspect="1"/>
          </p:cNvPicPr>
          <p:nvPr/>
        </p:nvPicPr>
        <p:blipFill>
          <a:blip r:embed="rId2"/>
          <a:stretch>
            <a:fillRect/>
          </a:stretch>
        </p:blipFill>
        <p:spPr>
          <a:xfrm>
            <a:off x="2195195" y="2017395"/>
            <a:ext cx="5557520" cy="312610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4081</Words>
  <Application>WPS 演示</Application>
  <PresentationFormat/>
  <Paragraphs>170</Paragraphs>
  <Slides>17</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17</vt:i4>
      </vt:variant>
    </vt:vector>
  </HeadingPairs>
  <TitlesOfParts>
    <vt:vector size="34" baseType="lpstr">
      <vt:lpstr>Arial</vt:lpstr>
      <vt:lpstr>宋体</vt:lpstr>
      <vt:lpstr>Wingdings</vt:lpstr>
      <vt:lpstr>Arial</vt:lpstr>
      <vt:lpstr>Kaiti TC Regular</vt:lpstr>
      <vt:lpstr>STKaiti</vt:lpstr>
      <vt:lpstr>Google Sans</vt:lpstr>
      <vt:lpstr>Thonburi</vt:lpstr>
      <vt:lpstr>Roboto Mono</vt:lpstr>
      <vt:lpstr>Roboto Mono Light</vt:lpstr>
      <vt:lpstr>Google Sans SemiBold</vt:lpstr>
      <vt:lpstr>宋体</vt:lpstr>
      <vt:lpstr>汉仪书宋二KW</vt:lpstr>
      <vt:lpstr>微软雅黑</vt:lpstr>
      <vt:lpstr>汉仪旗黑</vt:lpstr>
      <vt:lpstr>Arial Unicode MS</vt:lpstr>
      <vt:lpstr>Simple Light</vt:lpstr>
      <vt:lpstr>This is an example of section title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张海龙</cp:lastModifiedBy>
  <cp:revision>67</cp:revision>
  <dcterms:created xsi:type="dcterms:W3CDTF">2023-11-18T06:25:28Z</dcterms:created>
  <dcterms:modified xsi:type="dcterms:W3CDTF">2023-11-18T06:25:28Z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796EC25D43B7D3155C71F163B3D1A96C</vt:lpwstr>
  </property>
  <property fmtid="{D5CDD505-2E9C-101B-9397-08002B2CF9AE}" pid="3" name="KSOProductBuildVer">
    <vt:lpwstr>2052-6.2.2.8394</vt:lpwstr>
  </property>
</Properties>
</file>